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4"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EBA0CB-8F3D-4874-A0DA-5F682D205793}"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1F579-8F51-4C97-9309-788919C2B08C}" type="slidenum">
              <a:rPr lang="en-US" smtClean="0"/>
              <a:t>‹#›</a:t>
            </a:fld>
            <a:endParaRPr lang="en-US"/>
          </a:p>
        </p:txBody>
      </p:sp>
    </p:spTree>
    <p:extLst>
      <p:ext uri="{BB962C8B-B14F-4D97-AF65-F5344CB8AC3E}">
        <p14:creationId xmlns:p14="http://schemas.microsoft.com/office/powerpoint/2010/main" val="4096100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in real we use too long numbers for random primes.</a:t>
            </a:r>
          </a:p>
        </p:txBody>
      </p:sp>
      <p:sp>
        <p:nvSpPr>
          <p:cNvPr id="4" name="Slide Number Placeholder 3"/>
          <p:cNvSpPr>
            <a:spLocks noGrp="1"/>
          </p:cNvSpPr>
          <p:nvPr>
            <p:ph type="sldNum" sz="quarter" idx="5"/>
          </p:nvPr>
        </p:nvSpPr>
        <p:spPr/>
        <p:txBody>
          <a:bodyPr/>
          <a:lstStyle/>
          <a:p>
            <a:fld id="{BBD1F579-8F51-4C97-9309-788919C2B08C}" type="slidenum">
              <a:rPr lang="en-US" smtClean="0"/>
              <a:t>14</a:t>
            </a:fld>
            <a:endParaRPr lang="en-US"/>
          </a:p>
        </p:txBody>
      </p:sp>
    </p:spTree>
    <p:extLst>
      <p:ext uri="{BB962C8B-B14F-4D97-AF65-F5344CB8AC3E}">
        <p14:creationId xmlns:p14="http://schemas.microsoft.com/office/powerpoint/2010/main" val="3259858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1/11/2024</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97396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0322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4471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3437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766240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1439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95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4939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9205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8282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1/11/2024</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3986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1/11/2024</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1287233584"/>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Green Lock In A 3D Electronic System">
            <a:extLst>
              <a:ext uri="{FF2B5EF4-FFF2-40B4-BE49-F238E27FC236}">
                <a16:creationId xmlns:a16="http://schemas.microsoft.com/office/drawing/2014/main" id="{7A7C010F-59A3-3E5F-F09B-C1459131A64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60"/>
          <a:stretch/>
        </p:blipFill>
        <p:spPr>
          <a:xfrm>
            <a:off x="3048" y="10"/>
            <a:ext cx="12188952" cy="6857990"/>
          </a:xfrm>
          <a:prstGeom prst="rect">
            <a:avLst/>
          </a:prstGeom>
        </p:spPr>
      </p:pic>
      <p:sp>
        <p:nvSpPr>
          <p:cNvPr id="11" name="Rectangle 10">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755205" y="-578805"/>
            <a:ext cx="6858003" cy="8015586"/>
          </a:xfrm>
          <a:prstGeom prst="rect">
            <a:avLst/>
          </a:prstGeom>
          <a:gradFill flip="none" rotWithShape="1">
            <a:gsLst>
              <a:gs pos="48000">
                <a:sysClr val="windowText" lastClr="000000">
                  <a:alpha val="30000"/>
                </a:sysClr>
              </a:gs>
              <a:gs pos="85000">
                <a:sysClr val="windowText" lastClr="000000">
                  <a:alpha val="49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415711A8-041A-E97F-A688-60CED14FE188}"/>
              </a:ext>
            </a:extLst>
          </p:cNvPr>
          <p:cNvSpPr>
            <a:spLocks noGrp="1"/>
          </p:cNvSpPr>
          <p:nvPr>
            <p:ph type="ctrTitle"/>
          </p:nvPr>
        </p:nvSpPr>
        <p:spPr>
          <a:xfrm>
            <a:off x="5968808" y="1247140"/>
            <a:ext cx="4650160" cy="3450844"/>
          </a:xfrm>
        </p:spPr>
        <p:txBody>
          <a:bodyPr>
            <a:normAutofit/>
          </a:bodyPr>
          <a:lstStyle/>
          <a:p>
            <a:pPr algn="r"/>
            <a:r>
              <a:rPr lang="en-US">
                <a:solidFill>
                  <a:srgbClr val="FFFFFF"/>
                </a:solidFill>
              </a:rPr>
              <a:t>Security</a:t>
            </a:r>
            <a:endParaRPr lang="en-US" dirty="0">
              <a:solidFill>
                <a:srgbClr val="FFFFFF"/>
              </a:solidFill>
            </a:endParaRPr>
          </a:p>
        </p:txBody>
      </p:sp>
      <p:sp>
        <p:nvSpPr>
          <p:cNvPr id="3" name="Subtitle 2">
            <a:extLst>
              <a:ext uri="{FF2B5EF4-FFF2-40B4-BE49-F238E27FC236}">
                <a16:creationId xmlns:a16="http://schemas.microsoft.com/office/drawing/2014/main" id="{959E4A21-2357-0733-7272-160A30E4F5D7}"/>
              </a:ext>
            </a:extLst>
          </p:cNvPr>
          <p:cNvSpPr>
            <a:spLocks noGrp="1"/>
          </p:cNvSpPr>
          <p:nvPr>
            <p:ph type="subTitle" idx="1"/>
          </p:nvPr>
        </p:nvSpPr>
        <p:spPr>
          <a:xfrm>
            <a:off x="5968807" y="4818126"/>
            <a:ext cx="4724213" cy="1268984"/>
          </a:xfrm>
        </p:spPr>
        <p:txBody>
          <a:bodyPr>
            <a:normAutofit/>
          </a:bodyPr>
          <a:lstStyle/>
          <a:p>
            <a:pPr algn="r"/>
            <a:r>
              <a:rPr lang="en-US">
                <a:solidFill>
                  <a:srgbClr val="FFFFFF"/>
                </a:solidFill>
              </a:rPr>
              <a:t>Cryptography</a:t>
            </a:r>
            <a:endParaRPr lang="en-US" dirty="0">
              <a:solidFill>
                <a:srgbClr val="FFFFFF"/>
              </a:solidFill>
            </a:endParaRPr>
          </a:p>
        </p:txBody>
      </p:sp>
      <p:sp>
        <p:nvSpPr>
          <p:cNvPr id="13" name="Rectangle 12">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554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D5F8649-42FE-2EAC-8CB3-928051F0F2E9}"/>
              </a:ext>
            </a:extLst>
          </p:cNvPr>
          <p:cNvPicPr>
            <a:picLocks noChangeAspect="1" noChangeArrowheads="1"/>
          </p:cNvPicPr>
          <p:nvPr/>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2" b="12"/>
          <a:stretch/>
        </p:blipFill>
        <p:spPr bwMode="auto">
          <a:xfrm>
            <a:off x="7885471" y="3287340"/>
            <a:ext cx="4080392" cy="2203976"/>
          </a:xfrm>
          <a:prstGeom prst="rect">
            <a:avLst/>
          </a:prstGeom>
          <a:noFill/>
        </p:spPr>
      </p:pic>
      <p:sp>
        <p:nvSpPr>
          <p:cNvPr id="2" name="Title 1">
            <a:extLst>
              <a:ext uri="{FF2B5EF4-FFF2-40B4-BE49-F238E27FC236}">
                <a16:creationId xmlns:a16="http://schemas.microsoft.com/office/drawing/2014/main" id="{6448CA03-22FF-E119-BFCA-4A815F435660}"/>
              </a:ext>
            </a:extLst>
          </p:cNvPr>
          <p:cNvSpPr>
            <a:spLocks noGrp="1"/>
          </p:cNvSpPr>
          <p:nvPr>
            <p:ph type="title"/>
          </p:nvPr>
        </p:nvSpPr>
        <p:spPr/>
        <p:txBody>
          <a:bodyPr/>
          <a:lstStyle/>
          <a:p>
            <a:r>
              <a:rPr lang="en-US" dirty="0"/>
              <a:t>Cont. </a:t>
            </a:r>
            <a:r>
              <a:rPr lang="en-AU" sz="4400" dirty="0">
                <a:solidFill>
                  <a:srgbClr val="FFFFFF"/>
                </a:solidFill>
              </a:rPr>
              <a:t>Public-Key Cryptography</a:t>
            </a:r>
            <a:endParaRPr lang="en-US" dirty="0"/>
          </a:p>
        </p:txBody>
      </p:sp>
      <p:sp>
        <p:nvSpPr>
          <p:cNvPr id="3" name="Content Placeholder 2">
            <a:extLst>
              <a:ext uri="{FF2B5EF4-FFF2-40B4-BE49-F238E27FC236}">
                <a16:creationId xmlns:a16="http://schemas.microsoft.com/office/drawing/2014/main" id="{494D0F60-4577-EB3C-BFEB-0189534C53EF}"/>
              </a:ext>
            </a:extLst>
          </p:cNvPr>
          <p:cNvSpPr>
            <a:spLocks noGrp="1"/>
          </p:cNvSpPr>
          <p:nvPr>
            <p:ph idx="1"/>
          </p:nvPr>
        </p:nvSpPr>
        <p:spPr>
          <a:xfrm>
            <a:off x="1248697" y="1366684"/>
            <a:ext cx="7187380" cy="5035954"/>
          </a:xfrm>
        </p:spPr>
        <p:txBody>
          <a:bodyPr>
            <a:normAutofit fontScale="92500" lnSpcReduction="20000"/>
          </a:bodyPr>
          <a:lstStyle/>
          <a:p>
            <a:r>
              <a:rPr lang="en-AU" sz="2400" dirty="0"/>
              <a:t>involves the use of </a:t>
            </a:r>
            <a:r>
              <a:rPr lang="en-AU" sz="2400" b="1" dirty="0"/>
              <a:t>two</a:t>
            </a:r>
            <a:r>
              <a:rPr lang="en-AU" sz="2400" dirty="0"/>
              <a:t> keys: </a:t>
            </a:r>
            <a:endParaRPr lang="en-AU" sz="2400" dirty="0">
              <a:ea typeface="ＭＳ Ｐゴシック" pitchFamily="-107" charset="-128"/>
            </a:endParaRPr>
          </a:p>
          <a:p>
            <a:pPr lvl="1"/>
            <a:r>
              <a:rPr lang="en-AU" sz="2100" dirty="0">
                <a:ea typeface="ＭＳ Ｐゴシック" pitchFamily="-107" charset="-128"/>
              </a:rPr>
              <a:t>a </a:t>
            </a:r>
            <a:r>
              <a:rPr lang="en-AU" sz="2100" b="1" dirty="0">
                <a:ea typeface="ＭＳ Ｐゴシック" pitchFamily="-107" charset="-128"/>
              </a:rPr>
              <a:t>public-key</a:t>
            </a:r>
            <a:r>
              <a:rPr lang="en-AU" sz="2100" dirty="0">
                <a:ea typeface="ＭＳ Ｐゴシック" pitchFamily="-107" charset="-128"/>
              </a:rPr>
              <a:t>, which may be known by anybody, and can be used to </a:t>
            </a:r>
            <a:r>
              <a:rPr lang="en-AU" sz="2100" b="1" dirty="0">
                <a:ea typeface="ＭＳ Ｐゴシック" pitchFamily="-107" charset="-128"/>
              </a:rPr>
              <a:t>encrypt messages</a:t>
            </a:r>
            <a:r>
              <a:rPr lang="en-AU" sz="2100" dirty="0">
                <a:ea typeface="ＭＳ Ｐゴシック" pitchFamily="-107" charset="-128"/>
              </a:rPr>
              <a:t>, and </a:t>
            </a:r>
            <a:r>
              <a:rPr lang="en-AU" sz="2100" b="1" dirty="0">
                <a:ea typeface="ＭＳ Ｐゴシック" pitchFamily="-107" charset="-128"/>
              </a:rPr>
              <a:t>verify signatures</a:t>
            </a:r>
            <a:r>
              <a:rPr lang="en-AU" sz="2100" dirty="0">
                <a:ea typeface="ＭＳ Ｐゴシック" pitchFamily="-107" charset="-128"/>
              </a:rPr>
              <a:t> </a:t>
            </a:r>
          </a:p>
          <a:p>
            <a:pPr lvl="1"/>
            <a:r>
              <a:rPr lang="en-AU" sz="2100" dirty="0">
                <a:ea typeface="ＭＳ Ｐゴシック" pitchFamily="-107" charset="-128"/>
              </a:rPr>
              <a:t>a related </a:t>
            </a:r>
            <a:r>
              <a:rPr lang="en-AU" sz="2100" b="1" dirty="0">
                <a:ea typeface="ＭＳ Ｐゴシック" pitchFamily="-107" charset="-128"/>
              </a:rPr>
              <a:t>private-key</a:t>
            </a:r>
            <a:r>
              <a:rPr lang="en-AU" sz="2100" dirty="0">
                <a:ea typeface="ＭＳ Ｐゴシック" pitchFamily="-107" charset="-128"/>
              </a:rPr>
              <a:t>, known only to the recipient, used to </a:t>
            </a:r>
            <a:r>
              <a:rPr lang="en-AU" sz="2100" b="1" dirty="0">
                <a:ea typeface="ＭＳ Ｐゴシック" pitchFamily="-107" charset="-128"/>
              </a:rPr>
              <a:t>decrypt messages</a:t>
            </a:r>
            <a:r>
              <a:rPr lang="en-AU" sz="2100" dirty="0">
                <a:ea typeface="ＭＳ Ｐゴシック" pitchFamily="-107" charset="-128"/>
              </a:rPr>
              <a:t>, and </a:t>
            </a:r>
            <a:r>
              <a:rPr lang="en-AU" sz="2100" b="1" dirty="0">
                <a:ea typeface="ＭＳ Ｐゴシック" pitchFamily="-107" charset="-128"/>
              </a:rPr>
              <a:t>sign</a:t>
            </a:r>
            <a:r>
              <a:rPr lang="en-AU" sz="2100" dirty="0">
                <a:ea typeface="ＭＳ Ｐゴシック" pitchFamily="-107" charset="-128"/>
              </a:rPr>
              <a:t> (create)</a:t>
            </a:r>
            <a:r>
              <a:rPr lang="en-AU" sz="2100" b="1" dirty="0">
                <a:ea typeface="ＭＳ Ｐゴシック" pitchFamily="-107" charset="-128"/>
              </a:rPr>
              <a:t> signatures</a:t>
            </a:r>
          </a:p>
          <a:p>
            <a:pPr eaLnBrk="1" hangingPunct="1"/>
            <a:r>
              <a:rPr lang="en-AU" sz="2100" b="1" dirty="0"/>
              <a:t>infeasible to determine private key from public</a:t>
            </a:r>
            <a:endParaRPr lang="en-AU" sz="2100" dirty="0"/>
          </a:p>
          <a:p>
            <a:pPr eaLnBrk="1" hangingPunct="1"/>
            <a:r>
              <a:rPr lang="en-AU" sz="2100" dirty="0"/>
              <a:t>is </a:t>
            </a:r>
            <a:r>
              <a:rPr lang="en-AU" sz="2100" b="1" dirty="0"/>
              <a:t>asymmetric</a:t>
            </a:r>
            <a:r>
              <a:rPr lang="en-AU" sz="2100" dirty="0"/>
              <a:t> because </a:t>
            </a:r>
            <a:r>
              <a:rPr lang="en-AU" sz="2100" dirty="0">
                <a:ea typeface="ＭＳ Ｐゴシック" pitchFamily="-107" charset="-128"/>
              </a:rPr>
              <a:t>those who encrypt messages or verify signatures </a:t>
            </a:r>
            <a:r>
              <a:rPr lang="en-AU" sz="2100" b="1" dirty="0">
                <a:ea typeface="ＭＳ Ｐゴシック" pitchFamily="-107" charset="-128"/>
              </a:rPr>
              <a:t>cannot</a:t>
            </a:r>
            <a:r>
              <a:rPr lang="en-AU" sz="2100" dirty="0">
                <a:ea typeface="ＭＳ Ｐゴシック" pitchFamily="-107" charset="-128"/>
              </a:rPr>
              <a:t> decrypt messages or create signatures</a:t>
            </a:r>
          </a:p>
          <a:p>
            <a:pPr eaLnBrk="1" hangingPunct="1"/>
            <a:r>
              <a:rPr lang="en-US" sz="2000" dirty="0"/>
              <a:t>can classify uses into 3 categories:</a:t>
            </a:r>
          </a:p>
          <a:p>
            <a:pPr lvl="1" eaLnBrk="1" hangingPunct="1"/>
            <a:r>
              <a:rPr lang="en-US" sz="2000" b="1" dirty="0">
                <a:ea typeface="ＭＳ Ｐゴシック" pitchFamily="-107" charset="-128"/>
              </a:rPr>
              <a:t>encryption/decryption</a:t>
            </a:r>
            <a:r>
              <a:rPr lang="en-US" sz="2000" dirty="0">
                <a:ea typeface="ＭＳ Ｐゴシック" pitchFamily="-107" charset="-128"/>
              </a:rPr>
              <a:t> (provide secrecy)</a:t>
            </a:r>
          </a:p>
          <a:p>
            <a:pPr lvl="1" eaLnBrk="1" hangingPunct="1"/>
            <a:r>
              <a:rPr lang="en-US" sz="2000" b="1" dirty="0">
                <a:ea typeface="ＭＳ Ｐゴシック" pitchFamily="-107" charset="-128"/>
              </a:rPr>
              <a:t>digital signatures</a:t>
            </a:r>
            <a:r>
              <a:rPr lang="en-US" sz="2000" dirty="0">
                <a:ea typeface="ＭＳ Ｐゴシック" pitchFamily="-107" charset="-128"/>
              </a:rPr>
              <a:t> (provide authentication)</a:t>
            </a:r>
          </a:p>
          <a:p>
            <a:pPr lvl="1" eaLnBrk="1" hangingPunct="1"/>
            <a:r>
              <a:rPr lang="en-US" sz="2000" b="1" dirty="0">
                <a:ea typeface="ＭＳ Ｐゴシック" pitchFamily="-107" charset="-128"/>
              </a:rPr>
              <a:t>key exchange</a:t>
            </a:r>
            <a:r>
              <a:rPr lang="en-US" sz="2000" dirty="0">
                <a:ea typeface="ＭＳ Ｐゴシック" pitchFamily="-107" charset="-128"/>
              </a:rPr>
              <a:t> (of session keys)</a:t>
            </a:r>
          </a:p>
          <a:p>
            <a:pPr eaLnBrk="1" hangingPunct="1"/>
            <a:r>
              <a:rPr lang="en-US" sz="2000" dirty="0"/>
              <a:t>some algorithms are suitable for all uses others are specific to one</a:t>
            </a:r>
            <a:endParaRPr lang="en-AU" sz="2000" dirty="0"/>
          </a:p>
          <a:p>
            <a:pPr eaLnBrk="1" hangingPunct="1">
              <a:lnSpc>
                <a:spcPct val="90000"/>
              </a:lnSpc>
            </a:pPr>
            <a:endParaRPr lang="en-AU" sz="2100" dirty="0">
              <a:ea typeface="ＭＳ Ｐゴシック" pitchFamily="-107" charset="-128"/>
            </a:endParaRPr>
          </a:p>
          <a:p>
            <a:endParaRPr lang="en-US" dirty="0"/>
          </a:p>
        </p:txBody>
      </p:sp>
    </p:spTree>
    <p:extLst>
      <p:ext uri="{BB962C8B-B14F-4D97-AF65-F5344CB8AC3E}">
        <p14:creationId xmlns:p14="http://schemas.microsoft.com/office/powerpoint/2010/main" val="2939989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7024-74FF-1D00-06E0-A72282D74AD4}"/>
              </a:ext>
            </a:extLst>
          </p:cNvPr>
          <p:cNvSpPr>
            <a:spLocks noGrp="1"/>
          </p:cNvSpPr>
          <p:nvPr>
            <p:ph type="title"/>
          </p:nvPr>
        </p:nvSpPr>
        <p:spPr/>
        <p:txBody>
          <a:bodyPr/>
          <a:lstStyle/>
          <a:p>
            <a:r>
              <a:rPr lang="en-US" dirty="0"/>
              <a:t>Cont. </a:t>
            </a:r>
            <a:r>
              <a:rPr lang="en-AU" sz="4400" dirty="0">
                <a:solidFill>
                  <a:srgbClr val="FFFFFF"/>
                </a:solidFill>
              </a:rPr>
              <a:t>Public-Key Cryptography</a:t>
            </a:r>
            <a:endParaRPr lang="en-US" dirty="0"/>
          </a:p>
        </p:txBody>
      </p:sp>
      <p:sp>
        <p:nvSpPr>
          <p:cNvPr id="3" name="Content Placeholder 2">
            <a:extLst>
              <a:ext uri="{FF2B5EF4-FFF2-40B4-BE49-F238E27FC236}">
                <a16:creationId xmlns:a16="http://schemas.microsoft.com/office/drawing/2014/main" id="{B16C4BBB-772E-5F81-8168-275481F2F69B}"/>
              </a:ext>
            </a:extLst>
          </p:cNvPr>
          <p:cNvSpPr>
            <a:spLocks noGrp="1"/>
          </p:cNvSpPr>
          <p:nvPr>
            <p:ph idx="1"/>
          </p:nvPr>
        </p:nvSpPr>
        <p:spPr>
          <a:xfrm>
            <a:off x="1587710" y="1297858"/>
            <a:ext cx="9486690" cy="5104780"/>
          </a:xfrm>
        </p:spPr>
        <p:txBody>
          <a:bodyPr>
            <a:normAutofit fontScale="77500" lnSpcReduction="20000"/>
          </a:bodyPr>
          <a:lstStyle/>
          <a:p>
            <a:pPr eaLnBrk="1" hangingPunct="1"/>
            <a:r>
              <a:rPr lang="en-AU" sz="2100" dirty="0"/>
              <a:t>Public-Key algorithms rely on two keys where:</a:t>
            </a:r>
          </a:p>
          <a:p>
            <a:pPr lvl="1" eaLnBrk="1" hangingPunct="1"/>
            <a:r>
              <a:rPr lang="en-AU" sz="2100" dirty="0">
                <a:ea typeface="ＭＳ Ｐゴシック" pitchFamily="-107" charset="-128"/>
              </a:rPr>
              <a:t>it is computationally infeasible to find decryption key knowing only algorithm &amp; encryption key</a:t>
            </a:r>
          </a:p>
          <a:p>
            <a:pPr lvl="1" eaLnBrk="1" hangingPunct="1"/>
            <a:r>
              <a:rPr lang="en-AU" sz="2100" dirty="0">
                <a:ea typeface="ＭＳ Ｐゴシック" pitchFamily="-107" charset="-128"/>
              </a:rPr>
              <a:t>it is computationally easy to encrypt/decrypt messages when the relevant (encrypt/decrypt) key is known</a:t>
            </a:r>
          </a:p>
          <a:p>
            <a:pPr lvl="1" eaLnBrk="1" hangingPunct="1"/>
            <a:r>
              <a:rPr lang="en-AU" sz="2100" dirty="0">
                <a:ea typeface="ＭＳ Ｐゴシック" pitchFamily="-107" charset="-128"/>
              </a:rPr>
              <a:t>either of the two related keys can be used for encryption, with the other used for decryption (for some algorithms)</a:t>
            </a:r>
          </a:p>
          <a:p>
            <a:pPr eaLnBrk="1" hangingPunct="1"/>
            <a:r>
              <a:rPr lang="en-AU" sz="2100" dirty="0"/>
              <a:t>these </a:t>
            </a:r>
            <a:r>
              <a:rPr lang="en-US" sz="2100" dirty="0"/>
              <a:t>are formidable requirements which only a few algorithms have satisfied</a:t>
            </a:r>
          </a:p>
          <a:p>
            <a:pPr eaLnBrk="1" hangingPunct="1"/>
            <a:r>
              <a:rPr lang="en-US" sz="2100" dirty="0"/>
              <a:t>such algorithms are designed using a one-way function , which means we can’t predict the input which generate the output , so it is a hard problem to compute the origin.</a:t>
            </a:r>
          </a:p>
          <a:p>
            <a:r>
              <a:rPr lang="en-AU" sz="2100" dirty="0"/>
              <a:t>like private key schemes brute force </a:t>
            </a:r>
            <a:r>
              <a:rPr lang="en-AU" sz="2100" b="1" dirty="0"/>
              <a:t>exhaustive search</a:t>
            </a:r>
            <a:r>
              <a:rPr lang="en-AU" sz="2100" dirty="0"/>
              <a:t> attack is always theoretically possible so we use long keys like 1024 bits.</a:t>
            </a:r>
          </a:p>
          <a:p>
            <a:pPr eaLnBrk="1" hangingPunct="1">
              <a:buFont typeface="Wingdings" pitchFamily="-107" charset="2"/>
              <a:buChar char="Ø"/>
              <a:defRPr/>
            </a:pPr>
            <a:r>
              <a:rPr lang="en-AU" sz="2100" dirty="0"/>
              <a:t>security relies on a </a:t>
            </a:r>
            <a:r>
              <a:rPr lang="en-AU" sz="2100" b="1" dirty="0"/>
              <a:t>large enough</a:t>
            </a:r>
            <a:r>
              <a:rPr lang="en-AU" sz="2100" dirty="0"/>
              <a:t> difference in difficulty between </a:t>
            </a:r>
            <a:r>
              <a:rPr lang="en-AU" sz="2100" b="1" dirty="0"/>
              <a:t>easy</a:t>
            </a:r>
            <a:r>
              <a:rPr lang="en-AU" sz="2100" dirty="0"/>
              <a:t> (encrypt/decrypt) and </a:t>
            </a:r>
            <a:r>
              <a:rPr lang="en-AU" sz="2100" b="1" dirty="0"/>
              <a:t>hard</a:t>
            </a:r>
            <a:r>
              <a:rPr lang="en-AU" sz="2100" dirty="0"/>
              <a:t> (cryptanalyze) problems</a:t>
            </a:r>
          </a:p>
          <a:p>
            <a:pPr eaLnBrk="1" hangingPunct="1">
              <a:buFont typeface="Wingdings" pitchFamily="-107" charset="2"/>
              <a:buChar char="Ø"/>
              <a:defRPr/>
            </a:pPr>
            <a:r>
              <a:rPr lang="en-AU" sz="2100" dirty="0"/>
              <a:t>more generally the </a:t>
            </a:r>
            <a:r>
              <a:rPr lang="en-AU" sz="2100" b="1" dirty="0"/>
              <a:t>hard</a:t>
            </a:r>
            <a:r>
              <a:rPr lang="en-AU" sz="2100" dirty="0"/>
              <a:t> problem is known, but is made hard enough to be impractical to break </a:t>
            </a:r>
          </a:p>
          <a:p>
            <a:pPr eaLnBrk="1" hangingPunct="1">
              <a:buFont typeface="Wingdings" pitchFamily="-107" charset="2"/>
              <a:buChar char="Ø"/>
              <a:defRPr/>
            </a:pPr>
            <a:r>
              <a:rPr lang="en-AU" sz="2100" dirty="0"/>
              <a:t>requires the use of </a:t>
            </a:r>
            <a:r>
              <a:rPr lang="en-AU" sz="2100" b="1" dirty="0"/>
              <a:t>very large numbers</a:t>
            </a:r>
          </a:p>
          <a:p>
            <a:pPr eaLnBrk="1" hangingPunct="1">
              <a:buFont typeface="Wingdings" pitchFamily="-107" charset="2"/>
              <a:buChar char="Ø"/>
              <a:defRPr/>
            </a:pPr>
            <a:r>
              <a:rPr lang="en-AU" sz="2100" dirty="0"/>
              <a:t>hence is </a:t>
            </a:r>
            <a:r>
              <a:rPr lang="en-AU" sz="2100" b="1" dirty="0"/>
              <a:t>slow</a:t>
            </a:r>
            <a:r>
              <a:rPr lang="en-AU" sz="2100" dirty="0"/>
              <a:t> compared to private key schemes </a:t>
            </a:r>
          </a:p>
          <a:p>
            <a:endParaRPr lang="en-US" dirty="0"/>
          </a:p>
        </p:txBody>
      </p:sp>
    </p:spTree>
    <p:extLst>
      <p:ext uri="{BB962C8B-B14F-4D97-AF65-F5344CB8AC3E}">
        <p14:creationId xmlns:p14="http://schemas.microsoft.com/office/powerpoint/2010/main" val="3047553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CA20-A092-FA13-3D13-2A3E78D0783A}"/>
              </a:ext>
            </a:extLst>
          </p:cNvPr>
          <p:cNvSpPr>
            <a:spLocks noGrp="1"/>
          </p:cNvSpPr>
          <p:nvPr>
            <p:ph type="title"/>
          </p:nvPr>
        </p:nvSpPr>
        <p:spPr/>
        <p:txBody>
          <a:bodyPr/>
          <a:lstStyle/>
          <a:p>
            <a:r>
              <a:rPr lang="en-US" sz="4400" dirty="0">
                <a:solidFill>
                  <a:srgbClr val="FFFFFF"/>
                </a:solidFill>
              </a:rPr>
              <a:t>RSA</a:t>
            </a:r>
            <a:endParaRPr lang="en-US" dirty="0"/>
          </a:p>
        </p:txBody>
      </p:sp>
      <p:sp>
        <p:nvSpPr>
          <p:cNvPr id="3" name="Content Placeholder 2">
            <a:extLst>
              <a:ext uri="{FF2B5EF4-FFF2-40B4-BE49-F238E27FC236}">
                <a16:creationId xmlns:a16="http://schemas.microsoft.com/office/drawing/2014/main" id="{800F4E6C-C435-B0E0-EFD0-8B1C760938B6}"/>
              </a:ext>
            </a:extLst>
          </p:cNvPr>
          <p:cNvSpPr>
            <a:spLocks noGrp="1"/>
          </p:cNvSpPr>
          <p:nvPr>
            <p:ph idx="1"/>
          </p:nvPr>
        </p:nvSpPr>
        <p:spPr>
          <a:xfrm>
            <a:off x="1587710" y="1140542"/>
            <a:ext cx="9486690" cy="5014452"/>
          </a:xfrm>
        </p:spPr>
        <p:txBody>
          <a:bodyPr>
            <a:normAutofit fontScale="92500" lnSpcReduction="10000"/>
          </a:bodyPr>
          <a:lstStyle/>
          <a:p>
            <a:r>
              <a:rPr lang="en-AU" sz="2400" dirty="0"/>
              <a:t>based on exponentiation in a finite field over integers modulo a prime number </a:t>
            </a:r>
          </a:p>
          <a:p>
            <a:pPr eaLnBrk="1" hangingPunct="1">
              <a:buFont typeface="Wingdings" pitchFamily="-107" charset="2"/>
              <a:buChar char="Ø"/>
              <a:defRPr/>
            </a:pPr>
            <a:r>
              <a:rPr lang="en-AU" sz="2100" dirty="0"/>
              <a:t>security due to cost of factoring large numbers </a:t>
            </a:r>
          </a:p>
          <a:p>
            <a:pPr lvl="1" eaLnBrk="1" hangingPunct="1">
              <a:buFont typeface="Wingdings" pitchFamily="-107" charset="2"/>
              <a:buChar char="l"/>
              <a:defRPr/>
            </a:pPr>
            <a:r>
              <a:rPr lang="en-AU" sz="2100" dirty="0">
                <a:ea typeface="ＭＳ Ｐゴシック" pitchFamily="-107" charset="-128"/>
              </a:rPr>
              <a:t>Note: factorization takes O(e </a:t>
            </a:r>
            <a:r>
              <a:rPr lang="en-AU" sz="2100" baseline="30000" dirty="0">
                <a:ea typeface="ＭＳ Ｐゴシック" pitchFamily="-107" charset="-128"/>
              </a:rPr>
              <a:t>log n log </a:t>
            </a:r>
            <a:r>
              <a:rPr lang="en-AU" sz="2100" baseline="30000" dirty="0" err="1">
                <a:ea typeface="ＭＳ Ｐゴシック" pitchFamily="-107" charset="-128"/>
              </a:rPr>
              <a:t>log</a:t>
            </a:r>
            <a:r>
              <a:rPr lang="en-AU" sz="2100" baseline="30000" dirty="0">
                <a:ea typeface="ＭＳ Ｐゴシック" pitchFamily="-107" charset="-128"/>
              </a:rPr>
              <a:t> n</a:t>
            </a:r>
            <a:r>
              <a:rPr lang="en-AU" sz="2100" dirty="0">
                <a:ea typeface="ＭＳ Ｐゴシック" pitchFamily="-107" charset="-128"/>
              </a:rPr>
              <a:t>) operations (hard) </a:t>
            </a:r>
          </a:p>
          <a:p>
            <a:pPr eaLnBrk="1" hangingPunct="1">
              <a:lnSpc>
                <a:spcPct val="90000"/>
              </a:lnSpc>
            </a:pPr>
            <a:r>
              <a:rPr lang="en-AU" sz="2100" dirty="0"/>
              <a:t>each user generates a public/private key pair by: </a:t>
            </a:r>
          </a:p>
          <a:p>
            <a:pPr lvl="1">
              <a:lnSpc>
                <a:spcPct val="90000"/>
              </a:lnSpc>
            </a:pPr>
            <a:r>
              <a:rPr lang="en-AU" sz="1800" dirty="0"/>
              <a:t>selecting two large primes at random: </a:t>
            </a:r>
            <a:r>
              <a:rPr lang="en-AU" sz="1800" dirty="0" err="1">
                <a:latin typeface="Courier New" pitchFamily="49" charset="0"/>
              </a:rPr>
              <a:t>p,q</a:t>
            </a:r>
            <a:r>
              <a:rPr lang="en-AU" sz="1800" dirty="0"/>
              <a:t> </a:t>
            </a:r>
          </a:p>
          <a:p>
            <a:pPr lvl="1">
              <a:lnSpc>
                <a:spcPct val="90000"/>
              </a:lnSpc>
            </a:pPr>
            <a:r>
              <a:rPr lang="en-AU" sz="1800" dirty="0"/>
              <a:t>computing their system modulus </a:t>
            </a:r>
            <a:r>
              <a:rPr lang="en-AU" sz="1800" dirty="0">
                <a:latin typeface="Courier New" pitchFamily="49" charset="0"/>
              </a:rPr>
              <a:t>n=</a:t>
            </a:r>
            <a:r>
              <a:rPr lang="en-AU" sz="1800" dirty="0" err="1">
                <a:latin typeface="Courier New" pitchFamily="49" charset="0"/>
              </a:rPr>
              <a:t>p.q</a:t>
            </a:r>
            <a:endParaRPr lang="en-AU" sz="1800" dirty="0">
              <a:latin typeface="Courier New" pitchFamily="49" charset="0"/>
            </a:endParaRPr>
          </a:p>
          <a:p>
            <a:pPr lvl="2">
              <a:lnSpc>
                <a:spcPct val="90000"/>
              </a:lnSpc>
            </a:pPr>
            <a:r>
              <a:rPr lang="en-AU" sz="1900" dirty="0">
                <a:ea typeface="ＭＳ Ｐゴシック" pitchFamily="-107" charset="-128"/>
              </a:rPr>
              <a:t>note </a:t>
            </a:r>
            <a:r>
              <a:rPr lang="en-AU" sz="1900" dirty="0">
                <a:latin typeface="Courier New" pitchFamily="49" charset="0"/>
                <a:ea typeface="ＭＳ Ｐゴシック" pitchFamily="-107" charset="-128"/>
              </a:rPr>
              <a:t>ø(n)=(p-1)(q-1)</a:t>
            </a:r>
            <a:r>
              <a:rPr lang="en-AU" sz="1900" dirty="0">
                <a:ea typeface="ＭＳ Ｐゴシック" pitchFamily="-107" charset="-128"/>
              </a:rPr>
              <a:t> </a:t>
            </a:r>
            <a:endParaRPr lang="en-AU" sz="1900" dirty="0">
              <a:latin typeface="Courier New" pitchFamily="49" charset="0"/>
              <a:ea typeface="ＭＳ Ｐゴシック" pitchFamily="-107" charset="-128"/>
            </a:endParaRPr>
          </a:p>
          <a:p>
            <a:pPr lvl="1">
              <a:lnSpc>
                <a:spcPct val="90000"/>
              </a:lnSpc>
            </a:pPr>
            <a:r>
              <a:rPr lang="en-AU" sz="1800" dirty="0"/>
              <a:t>selecting at random the encryption key </a:t>
            </a:r>
            <a:r>
              <a:rPr lang="en-AU" sz="1800" dirty="0">
                <a:latin typeface="Courier New" pitchFamily="49" charset="0"/>
              </a:rPr>
              <a:t>e</a:t>
            </a:r>
          </a:p>
          <a:p>
            <a:pPr lvl="2">
              <a:lnSpc>
                <a:spcPct val="90000"/>
              </a:lnSpc>
            </a:pPr>
            <a:r>
              <a:rPr lang="en-AU" sz="1900" dirty="0">
                <a:ea typeface="ＭＳ Ｐゴシック" pitchFamily="-107" charset="-128"/>
                <a:cs typeface="Arial" pitchFamily="34" charset="0"/>
              </a:rPr>
              <a:t>where </a:t>
            </a:r>
            <a:r>
              <a:rPr lang="en-AU" sz="1900" dirty="0">
                <a:latin typeface="Courier New" pitchFamily="49" charset="0"/>
                <a:ea typeface="ＭＳ Ｐゴシック" pitchFamily="-107" charset="-128"/>
                <a:cs typeface="Courier New" pitchFamily="49" charset="0"/>
              </a:rPr>
              <a:t>1&lt;e&lt;ø(n), </a:t>
            </a:r>
            <a:r>
              <a:rPr lang="en-AU" sz="1900" dirty="0" err="1">
                <a:latin typeface="Courier New" pitchFamily="49" charset="0"/>
                <a:ea typeface="ＭＳ Ｐゴシック" pitchFamily="-107" charset="-128"/>
                <a:cs typeface="Courier New" pitchFamily="49" charset="0"/>
              </a:rPr>
              <a:t>gcd</a:t>
            </a:r>
            <a:r>
              <a:rPr lang="en-AU" sz="1900" dirty="0">
                <a:latin typeface="Courier New" pitchFamily="49" charset="0"/>
                <a:ea typeface="ＭＳ Ｐゴシック" pitchFamily="-107" charset="-128"/>
                <a:cs typeface="Courier New" pitchFamily="49" charset="0"/>
              </a:rPr>
              <a:t>(</a:t>
            </a:r>
            <a:r>
              <a:rPr lang="en-AU" sz="1900" dirty="0" err="1">
                <a:latin typeface="Courier New" pitchFamily="49" charset="0"/>
                <a:ea typeface="ＭＳ Ｐゴシック" pitchFamily="-107" charset="-128"/>
                <a:cs typeface="Courier New" pitchFamily="49" charset="0"/>
              </a:rPr>
              <a:t>e,ø</a:t>
            </a:r>
            <a:r>
              <a:rPr lang="en-AU" sz="1900" dirty="0">
                <a:latin typeface="Courier New" pitchFamily="49" charset="0"/>
                <a:ea typeface="ＭＳ Ｐゴシック" pitchFamily="-107" charset="-128"/>
                <a:cs typeface="Courier New" pitchFamily="49" charset="0"/>
              </a:rPr>
              <a:t>(n))=1 ,</a:t>
            </a:r>
            <a:r>
              <a:rPr lang="en-AU" sz="1900" dirty="0" err="1">
                <a:latin typeface="Courier New" pitchFamily="49" charset="0"/>
                <a:ea typeface="ＭＳ Ｐゴシック" pitchFamily="-107" charset="-128"/>
                <a:cs typeface="Courier New" pitchFamily="49" charset="0"/>
              </a:rPr>
              <a:t>gcd</a:t>
            </a:r>
            <a:r>
              <a:rPr lang="en-AU" sz="1900" dirty="0">
                <a:latin typeface="Courier New" pitchFamily="49" charset="0"/>
                <a:ea typeface="ＭＳ Ｐゴシック" pitchFamily="-107" charset="-128"/>
                <a:cs typeface="Courier New" pitchFamily="49" charset="0"/>
              </a:rPr>
              <a:t> is The greatest common factor between the numbers.</a:t>
            </a:r>
          </a:p>
          <a:p>
            <a:pPr lvl="1">
              <a:lnSpc>
                <a:spcPct val="90000"/>
              </a:lnSpc>
            </a:pPr>
            <a:r>
              <a:rPr lang="en-AU" sz="1800" dirty="0"/>
              <a:t>solve following equation to find decryption key </a:t>
            </a:r>
            <a:r>
              <a:rPr lang="en-AU" sz="1800" dirty="0">
                <a:latin typeface="Courier New" pitchFamily="49" charset="0"/>
              </a:rPr>
              <a:t>d</a:t>
            </a:r>
            <a:r>
              <a:rPr lang="en-AU" sz="1800" dirty="0"/>
              <a:t> </a:t>
            </a:r>
          </a:p>
          <a:p>
            <a:pPr lvl="2">
              <a:lnSpc>
                <a:spcPct val="90000"/>
              </a:lnSpc>
            </a:pPr>
            <a:r>
              <a:rPr lang="en-AU" sz="1900" dirty="0" err="1">
                <a:latin typeface="Courier New" pitchFamily="49" charset="0"/>
                <a:ea typeface="ＭＳ Ｐゴシック" pitchFamily="-107" charset="-128"/>
              </a:rPr>
              <a:t>e.d</a:t>
            </a:r>
            <a:r>
              <a:rPr lang="en-AU" sz="1900" dirty="0">
                <a:latin typeface="Courier New" pitchFamily="49" charset="0"/>
                <a:ea typeface="ＭＳ Ｐゴシック" pitchFamily="-107" charset="-128"/>
              </a:rPr>
              <a:t>=1 mod ø(n) and 0</a:t>
            </a:r>
            <a:r>
              <a:rPr lang="en-AU" sz="1900" dirty="0">
                <a:latin typeface="Courier New" pitchFamily="49" charset="0"/>
                <a:ea typeface="ＭＳ Ｐゴシック" pitchFamily="-107" charset="-128"/>
                <a:cs typeface="Courier New" pitchFamily="49" charset="0"/>
              </a:rPr>
              <a:t>≤</a:t>
            </a:r>
            <a:r>
              <a:rPr lang="en-AU" sz="1900" dirty="0">
                <a:latin typeface="Courier New" pitchFamily="49" charset="0"/>
                <a:ea typeface="ＭＳ Ｐゴシック" pitchFamily="-107" charset="-128"/>
              </a:rPr>
              <a:t>d</a:t>
            </a:r>
            <a:r>
              <a:rPr lang="en-AU" sz="1900" dirty="0">
                <a:latin typeface="Courier New" pitchFamily="49" charset="0"/>
                <a:ea typeface="ＭＳ Ｐゴシック" pitchFamily="-107" charset="-128"/>
                <a:cs typeface="Courier New" pitchFamily="49" charset="0"/>
              </a:rPr>
              <a:t>≤</a:t>
            </a:r>
            <a:r>
              <a:rPr lang="en-AU" sz="1900" dirty="0">
                <a:latin typeface="Courier New" pitchFamily="49" charset="0"/>
                <a:ea typeface="ＭＳ Ｐゴシック" pitchFamily="-107" charset="-128"/>
              </a:rPr>
              <a:t>n</a:t>
            </a:r>
            <a:r>
              <a:rPr lang="en-AU" sz="1900" dirty="0">
                <a:ea typeface="ＭＳ Ｐゴシック" pitchFamily="-107" charset="-128"/>
              </a:rPr>
              <a:t> </a:t>
            </a:r>
          </a:p>
          <a:p>
            <a:pPr lvl="1">
              <a:lnSpc>
                <a:spcPct val="90000"/>
              </a:lnSpc>
            </a:pPr>
            <a:r>
              <a:rPr lang="en-AU" sz="1800" dirty="0"/>
              <a:t>publish their public encryption key: PU={</a:t>
            </a:r>
            <a:r>
              <a:rPr lang="en-AU" sz="1800" dirty="0" err="1"/>
              <a:t>e,n</a:t>
            </a:r>
            <a:r>
              <a:rPr lang="en-AU" sz="1800" dirty="0"/>
              <a:t>} </a:t>
            </a:r>
          </a:p>
          <a:p>
            <a:pPr lvl="1">
              <a:lnSpc>
                <a:spcPct val="90000"/>
              </a:lnSpc>
            </a:pPr>
            <a:r>
              <a:rPr lang="en-AU" sz="1800" dirty="0"/>
              <a:t>keep secret private decryption key: PR={</a:t>
            </a:r>
            <a:r>
              <a:rPr lang="en-AU" sz="1800" dirty="0" err="1"/>
              <a:t>d,n</a:t>
            </a:r>
            <a:r>
              <a:rPr lang="en-AU" sz="1800" dirty="0"/>
              <a:t>} </a:t>
            </a:r>
          </a:p>
          <a:p>
            <a:endParaRPr lang="en-US" dirty="0"/>
          </a:p>
        </p:txBody>
      </p:sp>
    </p:spTree>
    <p:extLst>
      <p:ext uri="{BB962C8B-B14F-4D97-AF65-F5344CB8AC3E}">
        <p14:creationId xmlns:p14="http://schemas.microsoft.com/office/powerpoint/2010/main" val="60642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F37-2984-AC1A-7179-03D68E4EB575}"/>
              </a:ext>
            </a:extLst>
          </p:cNvPr>
          <p:cNvSpPr>
            <a:spLocks noGrp="1"/>
          </p:cNvSpPr>
          <p:nvPr>
            <p:ph type="title"/>
          </p:nvPr>
        </p:nvSpPr>
        <p:spPr/>
        <p:txBody>
          <a:bodyPr/>
          <a:lstStyle/>
          <a:p>
            <a:r>
              <a:rPr lang="en-US" dirty="0"/>
              <a:t>Cont. RSA</a:t>
            </a:r>
          </a:p>
        </p:txBody>
      </p:sp>
      <p:sp>
        <p:nvSpPr>
          <p:cNvPr id="3" name="Content Placeholder 2">
            <a:extLst>
              <a:ext uri="{FF2B5EF4-FFF2-40B4-BE49-F238E27FC236}">
                <a16:creationId xmlns:a16="http://schemas.microsoft.com/office/drawing/2014/main" id="{768E5DEC-2746-4D72-A4DC-875FF4CDF9A9}"/>
              </a:ext>
            </a:extLst>
          </p:cNvPr>
          <p:cNvSpPr>
            <a:spLocks noGrp="1"/>
          </p:cNvSpPr>
          <p:nvPr>
            <p:ph idx="1"/>
          </p:nvPr>
        </p:nvSpPr>
        <p:spPr/>
        <p:txBody>
          <a:bodyPr>
            <a:normAutofit fontScale="92500" lnSpcReduction="20000"/>
          </a:bodyPr>
          <a:lstStyle/>
          <a:p>
            <a:pPr eaLnBrk="1" hangingPunct="1"/>
            <a:r>
              <a:rPr lang="en-AU" sz="2100" dirty="0"/>
              <a:t>to encrypt a message M the sender:</a:t>
            </a:r>
          </a:p>
          <a:p>
            <a:pPr lvl="1" eaLnBrk="1" hangingPunct="1"/>
            <a:r>
              <a:rPr lang="en-AU" sz="2100" dirty="0">
                <a:ea typeface="ＭＳ Ｐゴシック" pitchFamily="-107" charset="-128"/>
              </a:rPr>
              <a:t>obtains </a:t>
            </a:r>
            <a:r>
              <a:rPr lang="en-AU" sz="2100" b="1" dirty="0">
                <a:ea typeface="ＭＳ Ｐゴシック" pitchFamily="-107" charset="-128"/>
              </a:rPr>
              <a:t>public key</a:t>
            </a:r>
            <a:r>
              <a:rPr lang="en-AU" sz="2100" dirty="0">
                <a:ea typeface="ＭＳ Ｐゴシック" pitchFamily="-107" charset="-128"/>
              </a:rPr>
              <a:t> of recipient </a:t>
            </a:r>
            <a:r>
              <a:rPr lang="en-AU" sz="2100" dirty="0">
                <a:latin typeface="Courier New" pitchFamily="49" charset="0"/>
                <a:ea typeface="ＭＳ Ｐゴシック" pitchFamily="-107" charset="-128"/>
              </a:rPr>
              <a:t>PU={</a:t>
            </a:r>
            <a:r>
              <a:rPr lang="en-AU" sz="2100" dirty="0" err="1">
                <a:latin typeface="Courier New" pitchFamily="49" charset="0"/>
                <a:ea typeface="ＭＳ Ｐゴシック" pitchFamily="-107" charset="-128"/>
              </a:rPr>
              <a:t>e,n</a:t>
            </a:r>
            <a:r>
              <a:rPr lang="en-AU" sz="2100" dirty="0">
                <a:latin typeface="Courier New" pitchFamily="49" charset="0"/>
                <a:ea typeface="ＭＳ Ｐゴシック" pitchFamily="-107" charset="-128"/>
              </a:rPr>
              <a:t>}</a:t>
            </a:r>
            <a:r>
              <a:rPr lang="en-AU" sz="2100" dirty="0">
                <a:ea typeface="ＭＳ Ｐゴシック" pitchFamily="-107" charset="-128"/>
              </a:rPr>
              <a:t> </a:t>
            </a:r>
          </a:p>
          <a:p>
            <a:pPr lvl="1" eaLnBrk="1" hangingPunct="1"/>
            <a:r>
              <a:rPr lang="en-AU" sz="2100" dirty="0">
                <a:ea typeface="ＭＳ Ｐゴシック" pitchFamily="-107" charset="-128"/>
              </a:rPr>
              <a:t>computes: </a:t>
            </a:r>
            <a:r>
              <a:rPr lang="en-AU" sz="2100" dirty="0">
                <a:latin typeface="Courier New" pitchFamily="49" charset="0"/>
                <a:ea typeface="ＭＳ Ｐゴシック" pitchFamily="-107" charset="-128"/>
              </a:rPr>
              <a:t>C = M</a:t>
            </a:r>
            <a:r>
              <a:rPr lang="en-AU" sz="2100" baseline="30000" dirty="0">
                <a:latin typeface="Courier New" pitchFamily="49" charset="0"/>
                <a:ea typeface="ＭＳ Ｐゴシック" pitchFamily="-107" charset="-128"/>
              </a:rPr>
              <a:t>e</a:t>
            </a:r>
            <a:r>
              <a:rPr lang="en-AU" sz="2100" dirty="0">
                <a:latin typeface="Courier New" pitchFamily="49" charset="0"/>
                <a:ea typeface="ＭＳ Ｐゴシック" pitchFamily="-107" charset="-128"/>
              </a:rPr>
              <a:t> mod n</a:t>
            </a:r>
            <a:r>
              <a:rPr lang="en-AU" sz="2100" dirty="0">
                <a:ea typeface="ＭＳ Ｐゴシック" pitchFamily="-107" charset="-128"/>
              </a:rPr>
              <a:t>, where </a:t>
            </a:r>
            <a:r>
              <a:rPr lang="en-AU" sz="2100" dirty="0">
                <a:latin typeface="Courier New" pitchFamily="49" charset="0"/>
                <a:ea typeface="ＭＳ Ｐゴシック" pitchFamily="-107" charset="-128"/>
              </a:rPr>
              <a:t>0</a:t>
            </a:r>
            <a:r>
              <a:rPr lang="en-AU" sz="2100" dirty="0">
                <a:latin typeface="Courier New" pitchFamily="49" charset="0"/>
                <a:ea typeface="ＭＳ Ｐゴシック" pitchFamily="-107" charset="-128"/>
                <a:cs typeface="Courier New" pitchFamily="49" charset="0"/>
              </a:rPr>
              <a:t>≤</a:t>
            </a:r>
            <a:r>
              <a:rPr lang="en-AU" sz="2100" dirty="0">
                <a:latin typeface="Courier New" pitchFamily="49" charset="0"/>
                <a:ea typeface="ＭＳ Ｐゴシック" pitchFamily="-107" charset="-128"/>
              </a:rPr>
              <a:t>M</a:t>
            </a:r>
            <a:r>
              <a:rPr lang="en-AU" sz="2100" dirty="0">
                <a:latin typeface="Courier New" pitchFamily="49" charset="0"/>
                <a:ea typeface="ＭＳ Ｐゴシック" pitchFamily="-107" charset="-128"/>
                <a:cs typeface="Courier New" pitchFamily="49" charset="0"/>
              </a:rPr>
              <a:t>&lt;</a:t>
            </a:r>
            <a:r>
              <a:rPr lang="en-AU" sz="2100" dirty="0">
                <a:latin typeface="Courier New" pitchFamily="49" charset="0"/>
                <a:ea typeface="ＭＳ Ｐゴシック" pitchFamily="-107" charset="-128"/>
              </a:rPr>
              <a:t>n</a:t>
            </a:r>
            <a:endParaRPr lang="en-AU" sz="2100" dirty="0">
              <a:ea typeface="ＭＳ Ｐゴシック" pitchFamily="-107" charset="-128"/>
            </a:endParaRPr>
          </a:p>
          <a:p>
            <a:pPr eaLnBrk="1" hangingPunct="1"/>
            <a:r>
              <a:rPr lang="en-AU" sz="2100" dirty="0"/>
              <a:t>to decrypt the ciphertext C the owner:</a:t>
            </a:r>
          </a:p>
          <a:p>
            <a:pPr lvl="1" eaLnBrk="1" hangingPunct="1"/>
            <a:r>
              <a:rPr lang="en-AU" sz="2100" dirty="0">
                <a:ea typeface="ＭＳ Ｐゴシック" pitchFamily="-107" charset="-128"/>
              </a:rPr>
              <a:t>uses their private key </a:t>
            </a:r>
            <a:r>
              <a:rPr lang="en-AU" sz="2100" dirty="0">
                <a:latin typeface="Courier New" pitchFamily="49" charset="0"/>
                <a:ea typeface="ＭＳ Ｐゴシック" pitchFamily="-107" charset="-128"/>
              </a:rPr>
              <a:t>PR={</a:t>
            </a:r>
            <a:r>
              <a:rPr lang="en-AU" sz="2100" dirty="0" err="1">
                <a:latin typeface="Courier New" pitchFamily="49" charset="0"/>
                <a:ea typeface="ＭＳ Ｐゴシック" pitchFamily="-107" charset="-128"/>
              </a:rPr>
              <a:t>d,n</a:t>
            </a:r>
            <a:r>
              <a:rPr lang="en-AU" sz="2100" dirty="0">
                <a:latin typeface="Courier New" pitchFamily="49" charset="0"/>
                <a:ea typeface="ＭＳ Ｐゴシック" pitchFamily="-107" charset="-128"/>
              </a:rPr>
              <a:t>}</a:t>
            </a:r>
            <a:r>
              <a:rPr lang="en-AU" sz="2100" dirty="0">
                <a:ea typeface="ＭＳ Ｐゴシック" pitchFamily="-107" charset="-128"/>
              </a:rPr>
              <a:t> </a:t>
            </a:r>
          </a:p>
          <a:p>
            <a:pPr lvl="1" eaLnBrk="1" hangingPunct="1"/>
            <a:r>
              <a:rPr lang="en-AU" sz="2100" dirty="0">
                <a:ea typeface="ＭＳ Ｐゴシック" pitchFamily="-107" charset="-128"/>
              </a:rPr>
              <a:t>computes: </a:t>
            </a:r>
            <a:r>
              <a:rPr lang="en-AU" sz="2100" dirty="0">
                <a:latin typeface="Courier New" pitchFamily="49" charset="0"/>
                <a:ea typeface="ＭＳ Ｐゴシック" pitchFamily="-107" charset="-128"/>
              </a:rPr>
              <a:t>M = C</a:t>
            </a:r>
            <a:r>
              <a:rPr lang="en-AU" sz="2100" baseline="30000" dirty="0">
                <a:latin typeface="Courier New" pitchFamily="49" charset="0"/>
                <a:ea typeface="ＭＳ Ｐゴシック" pitchFamily="-107" charset="-128"/>
              </a:rPr>
              <a:t>d</a:t>
            </a:r>
            <a:r>
              <a:rPr lang="en-AU" sz="2100" dirty="0">
                <a:latin typeface="Courier New" pitchFamily="49" charset="0"/>
                <a:ea typeface="ＭＳ Ｐゴシック" pitchFamily="-107" charset="-128"/>
              </a:rPr>
              <a:t> mod n</a:t>
            </a:r>
            <a:r>
              <a:rPr lang="en-AU" sz="2100" dirty="0">
                <a:ea typeface="ＭＳ Ｐゴシック" pitchFamily="-107" charset="-128"/>
              </a:rPr>
              <a:t> </a:t>
            </a:r>
          </a:p>
          <a:p>
            <a:pPr eaLnBrk="1" hangingPunct="1"/>
            <a:r>
              <a:rPr lang="en-US" sz="2100" dirty="0"/>
              <a:t>note that the message M must be smaller than the modulus n </a:t>
            </a:r>
            <a:r>
              <a:rPr lang="en-US" sz="2100" b="1" dirty="0"/>
              <a:t>(you can divide a long message into smaller blocks if needed)</a:t>
            </a:r>
          </a:p>
          <a:p>
            <a:r>
              <a:rPr lang="en-US" sz="2000" dirty="0"/>
              <a:t>exponents </a:t>
            </a:r>
            <a:r>
              <a:rPr lang="en-US" sz="2000" b="1" dirty="0">
                <a:latin typeface="Courier New" pitchFamily="49" charset="0"/>
              </a:rPr>
              <a:t>e</a:t>
            </a:r>
            <a:r>
              <a:rPr lang="en-US" sz="2000" b="1" dirty="0"/>
              <a:t>, </a:t>
            </a:r>
            <a:r>
              <a:rPr lang="en-US" sz="2000" b="1" dirty="0">
                <a:latin typeface="Courier New" pitchFamily="49" charset="0"/>
              </a:rPr>
              <a:t>d</a:t>
            </a:r>
            <a:r>
              <a:rPr lang="en-US" sz="2000" b="1" dirty="0"/>
              <a:t>  </a:t>
            </a:r>
            <a:r>
              <a:rPr lang="en-US" sz="2000" dirty="0"/>
              <a:t>are inverses, so use Inverse algorithm to compute the other</a:t>
            </a:r>
          </a:p>
          <a:p>
            <a:r>
              <a:rPr lang="en-US" sz="2000" dirty="0"/>
              <a:t>The ideal value for e is what has MSB only with one and the remaining are Zeros which make the exponential computation faster.</a:t>
            </a:r>
            <a:endParaRPr lang="en-AU" sz="2000" dirty="0"/>
          </a:p>
          <a:p>
            <a:pPr eaLnBrk="1" hangingPunct="1"/>
            <a:endParaRPr lang="en-AU" sz="2100" b="1" dirty="0"/>
          </a:p>
          <a:p>
            <a:pPr eaLnBrk="1" hangingPunct="1">
              <a:lnSpc>
                <a:spcPct val="90000"/>
              </a:lnSpc>
            </a:pPr>
            <a:endParaRPr lang="en-US" dirty="0"/>
          </a:p>
        </p:txBody>
      </p:sp>
    </p:spTree>
    <p:extLst>
      <p:ext uri="{BB962C8B-B14F-4D97-AF65-F5344CB8AC3E}">
        <p14:creationId xmlns:p14="http://schemas.microsoft.com/office/powerpoint/2010/main" val="2547849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1BAD0-CF6C-97B9-8826-F1D943B3647C}"/>
              </a:ext>
            </a:extLst>
          </p:cNvPr>
          <p:cNvSpPr>
            <a:spLocks noGrp="1"/>
          </p:cNvSpPr>
          <p:nvPr>
            <p:ph type="title"/>
          </p:nvPr>
        </p:nvSpPr>
        <p:spPr/>
        <p:txBody>
          <a:bodyPr/>
          <a:lstStyle/>
          <a:p>
            <a:r>
              <a:rPr lang="en-US" dirty="0"/>
              <a:t>Example RSA Key Obtain (Simplified)</a:t>
            </a:r>
          </a:p>
        </p:txBody>
      </p:sp>
      <p:sp>
        <p:nvSpPr>
          <p:cNvPr id="3" name="Content Placeholder 2">
            <a:extLst>
              <a:ext uri="{FF2B5EF4-FFF2-40B4-BE49-F238E27FC236}">
                <a16:creationId xmlns:a16="http://schemas.microsoft.com/office/drawing/2014/main" id="{8432EE7D-5EE7-ECF2-F218-E062178E7A03}"/>
              </a:ext>
            </a:extLst>
          </p:cNvPr>
          <p:cNvSpPr>
            <a:spLocks noGrp="1"/>
          </p:cNvSpPr>
          <p:nvPr>
            <p:ph idx="1"/>
          </p:nvPr>
        </p:nvSpPr>
        <p:spPr>
          <a:xfrm>
            <a:off x="1587710" y="2160016"/>
            <a:ext cx="9486690" cy="4624242"/>
          </a:xfrm>
        </p:spPr>
        <p:txBody>
          <a:bodyPr>
            <a:normAutofit fontScale="70000" lnSpcReduction="20000"/>
          </a:bodyPr>
          <a:lstStyle/>
          <a:p>
            <a:pPr marL="609600" indent="-609600" eaLnBrk="1" hangingPunct="1">
              <a:buFontTx/>
              <a:buAutoNum type="arabicPeriod"/>
            </a:pPr>
            <a:r>
              <a:rPr lang="en-AU" sz="2400" dirty="0"/>
              <a:t>Select primes: </a:t>
            </a:r>
            <a:r>
              <a:rPr lang="en-AU" sz="2400" i="1" dirty="0">
                <a:latin typeface="Courier New" pitchFamily="49" charset="0"/>
              </a:rPr>
              <a:t>p</a:t>
            </a:r>
            <a:r>
              <a:rPr lang="en-AU" sz="2400" dirty="0">
                <a:latin typeface="Courier New" pitchFamily="49" charset="0"/>
              </a:rPr>
              <a:t>=17 &amp; </a:t>
            </a:r>
            <a:r>
              <a:rPr lang="en-AU" sz="2400" i="1" dirty="0">
                <a:latin typeface="Courier New" pitchFamily="49" charset="0"/>
              </a:rPr>
              <a:t>q</a:t>
            </a:r>
            <a:r>
              <a:rPr lang="en-AU" sz="2400" dirty="0">
                <a:latin typeface="Courier New" pitchFamily="49" charset="0"/>
              </a:rPr>
              <a:t>=11</a:t>
            </a:r>
            <a:endParaRPr lang="en-AU" sz="2400" dirty="0"/>
          </a:p>
          <a:p>
            <a:pPr marL="609600" indent="-609600" eaLnBrk="1" hangingPunct="1">
              <a:buFontTx/>
              <a:buAutoNum type="arabicPeriod"/>
            </a:pPr>
            <a:r>
              <a:rPr lang="en-US" sz="2400" dirty="0"/>
              <a:t>Calculate	</a:t>
            </a:r>
            <a:r>
              <a:rPr lang="en-AU" sz="2400" i="1" dirty="0">
                <a:latin typeface="Courier New" pitchFamily="49" charset="0"/>
              </a:rPr>
              <a:t>n </a:t>
            </a:r>
            <a:r>
              <a:rPr lang="en-AU" sz="2400" dirty="0">
                <a:latin typeface="Courier New" pitchFamily="49" charset="0"/>
              </a:rPr>
              <a:t>= </a:t>
            </a:r>
            <a:r>
              <a:rPr lang="en-AU" sz="2400" i="1" dirty="0" err="1">
                <a:latin typeface="Courier New" pitchFamily="49" charset="0"/>
              </a:rPr>
              <a:t>pq</a:t>
            </a:r>
            <a:r>
              <a:rPr lang="en-AU" sz="2400" i="1" dirty="0">
                <a:latin typeface="Courier New" pitchFamily="49" charset="0"/>
              </a:rPr>
              <a:t> </a:t>
            </a:r>
            <a:r>
              <a:rPr lang="en-AU" sz="2400" dirty="0">
                <a:latin typeface="Courier New" pitchFamily="49" charset="0"/>
              </a:rPr>
              <a:t>=17</a:t>
            </a:r>
            <a:r>
              <a:rPr lang="en-US" sz="2400" dirty="0">
                <a:latin typeface="Courier New" pitchFamily="49" charset="0"/>
                <a:cs typeface="Arial" pitchFamily="34" charset="0"/>
              </a:rPr>
              <a:t> x </a:t>
            </a:r>
            <a:r>
              <a:rPr lang="en-AU" sz="2400" dirty="0">
                <a:latin typeface="Courier New" pitchFamily="49" charset="0"/>
              </a:rPr>
              <a:t>11=187</a:t>
            </a:r>
          </a:p>
          <a:p>
            <a:pPr marL="609600" indent="-609600" eaLnBrk="1" hangingPunct="1">
              <a:buFontTx/>
              <a:buAutoNum type="arabicPeriod"/>
            </a:pPr>
            <a:r>
              <a:rPr lang="en-US" sz="2400" dirty="0"/>
              <a:t>Calculate	</a:t>
            </a:r>
            <a:r>
              <a:rPr lang="en-AU" sz="2400" dirty="0">
                <a:latin typeface="Courier New" pitchFamily="49" charset="0"/>
              </a:rPr>
              <a:t>ø(</a:t>
            </a:r>
            <a:r>
              <a:rPr lang="en-AU" sz="2400" i="1" dirty="0">
                <a:latin typeface="Courier New" pitchFamily="49" charset="0"/>
              </a:rPr>
              <a:t>n</a:t>
            </a:r>
            <a:r>
              <a:rPr lang="en-AU" sz="2400" dirty="0">
                <a:latin typeface="Courier New" pitchFamily="49" charset="0"/>
              </a:rPr>
              <a:t>)=(</a:t>
            </a:r>
            <a:r>
              <a:rPr lang="en-AU" sz="2400" i="1" dirty="0">
                <a:latin typeface="Courier New" pitchFamily="49" charset="0"/>
              </a:rPr>
              <a:t>p–</a:t>
            </a:r>
            <a:r>
              <a:rPr lang="en-AU" sz="2400" dirty="0">
                <a:latin typeface="Courier New" pitchFamily="49" charset="0"/>
              </a:rPr>
              <a:t>1)(</a:t>
            </a:r>
            <a:r>
              <a:rPr lang="en-AU" sz="2400" i="1" dirty="0">
                <a:latin typeface="Courier New" pitchFamily="49" charset="0"/>
              </a:rPr>
              <a:t>q-</a:t>
            </a:r>
            <a:r>
              <a:rPr lang="en-AU" sz="2400" dirty="0">
                <a:latin typeface="Courier New" pitchFamily="49" charset="0"/>
              </a:rPr>
              <a:t>1)=16</a:t>
            </a:r>
            <a:r>
              <a:rPr lang="en-US" sz="2400" dirty="0">
                <a:latin typeface="Courier New" pitchFamily="49" charset="0"/>
                <a:cs typeface="Arial" pitchFamily="34" charset="0"/>
              </a:rPr>
              <a:t>x</a:t>
            </a:r>
            <a:r>
              <a:rPr lang="en-AU" sz="2400" dirty="0">
                <a:latin typeface="Courier New" pitchFamily="49" charset="0"/>
              </a:rPr>
              <a:t>10=160</a:t>
            </a:r>
          </a:p>
          <a:p>
            <a:pPr marL="609600" indent="-609600" eaLnBrk="1" hangingPunct="1">
              <a:buFontTx/>
              <a:buAutoNum type="arabicPeriod"/>
            </a:pPr>
            <a:r>
              <a:rPr lang="en-AU" sz="2400" dirty="0"/>
              <a:t>Select </a:t>
            </a:r>
            <a:r>
              <a:rPr lang="en-AU" sz="2400" dirty="0">
                <a:latin typeface="Courier New" pitchFamily="49" charset="0"/>
              </a:rPr>
              <a:t>e</a:t>
            </a:r>
            <a:r>
              <a:rPr lang="en-AU" sz="2400" dirty="0"/>
              <a:t>:</a:t>
            </a:r>
            <a:r>
              <a:rPr lang="en-AU" sz="2400" i="1" dirty="0"/>
              <a:t> </a:t>
            </a:r>
            <a:r>
              <a:rPr lang="en-AU" sz="2400" dirty="0" err="1">
                <a:latin typeface="Courier New" pitchFamily="49" charset="0"/>
              </a:rPr>
              <a:t>gcd</a:t>
            </a:r>
            <a:r>
              <a:rPr lang="en-AU" sz="2400" dirty="0">
                <a:latin typeface="Courier New" pitchFamily="49" charset="0"/>
              </a:rPr>
              <a:t>(e,160)=1; </a:t>
            </a:r>
            <a:r>
              <a:rPr lang="en-AU" sz="2400" dirty="0"/>
              <a:t>choose </a:t>
            </a:r>
            <a:r>
              <a:rPr lang="en-AU" sz="2400" i="1" dirty="0">
                <a:latin typeface="Courier New" pitchFamily="49" charset="0"/>
              </a:rPr>
              <a:t>e</a:t>
            </a:r>
            <a:r>
              <a:rPr lang="en-AU" sz="2400" dirty="0">
                <a:latin typeface="Courier New" pitchFamily="49" charset="0"/>
              </a:rPr>
              <a:t>=7</a:t>
            </a:r>
            <a:endParaRPr lang="en-AU" sz="2400" dirty="0"/>
          </a:p>
          <a:p>
            <a:pPr marL="609600" indent="-609600" eaLnBrk="1" hangingPunct="1">
              <a:buFontTx/>
              <a:buAutoNum type="arabicPeriod"/>
            </a:pPr>
            <a:r>
              <a:rPr lang="en-AU" sz="2400" dirty="0"/>
              <a:t>Determine </a:t>
            </a:r>
            <a:r>
              <a:rPr lang="en-AU" sz="2400" dirty="0">
                <a:latin typeface="Courier New" pitchFamily="49" charset="0"/>
              </a:rPr>
              <a:t>d</a:t>
            </a:r>
            <a:r>
              <a:rPr lang="en-AU" sz="2400" dirty="0"/>
              <a:t>:</a:t>
            </a:r>
            <a:r>
              <a:rPr lang="en-AU" sz="2400" i="1" dirty="0"/>
              <a:t> </a:t>
            </a:r>
            <a:r>
              <a:rPr lang="en-AU" sz="2400" i="1" dirty="0">
                <a:latin typeface="Courier New" pitchFamily="49" charset="0"/>
              </a:rPr>
              <a:t>de=</a:t>
            </a:r>
            <a:r>
              <a:rPr lang="en-AU" sz="2400" dirty="0">
                <a:latin typeface="Courier New" pitchFamily="49" charset="0"/>
              </a:rPr>
              <a:t>1 mod 160</a:t>
            </a:r>
            <a:r>
              <a:rPr lang="en-AU" sz="2400" dirty="0"/>
              <a:t> and </a:t>
            </a:r>
            <a:r>
              <a:rPr lang="en-AU" sz="2400" i="1" dirty="0">
                <a:latin typeface="Courier New" pitchFamily="49" charset="0"/>
              </a:rPr>
              <a:t>d </a:t>
            </a:r>
            <a:r>
              <a:rPr lang="en-AU" sz="2400" dirty="0">
                <a:latin typeface="Courier New" pitchFamily="49" charset="0"/>
              </a:rPr>
              <a:t>&lt; 160</a:t>
            </a:r>
            <a:r>
              <a:rPr lang="en-AU" sz="2400" dirty="0"/>
              <a:t> Value is </a:t>
            </a:r>
            <a:r>
              <a:rPr lang="en-AU" sz="2400" dirty="0">
                <a:latin typeface="Courier New" pitchFamily="49" charset="0"/>
              </a:rPr>
              <a:t>d=23</a:t>
            </a:r>
            <a:r>
              <a:rPr lang="en-AU" sz="2400" dirty="0"/>
              <a:t> since </a:t>
            </a:r>
            <a:r>
              <a:rPr lang="en-AU" sz="2400" dirty="0">
                <a:latin typeface="Courier New" pitchFamily="49" charset="0"/>
              </a:rPr>
              <a:t>23</a:t>
            </a:r>
            <a:r>
              <a:rPr lang="en-US" sz="2400" dirty="0">
                <a:latin typeface="Courier New" pitchFamily="49" charset="0"/>
                <a:cs typeface="Arial" pitchFamily="34" charset="0"/>
              </a:rPr>
              <a:t>x</a:t>
            </a:r>
            <a:r>
              <a:rPr lang="en-AU" sz="2400" dirty="0">
                <a:latin typeface="Courier New" pitchFamily="49" charset="0"/>
              </a:rPr>
              <a:t>7=161= 10</a:t>
            </a:r>
            <a:r>
              <a:rPr lang="en-US" sz="2400" dirty="0">
                <a:latin typeface="Courier New" pitchFamily="49" charset="0"/>
                <a:cs typeface="Arial" pitchFamily="34" charset="0"/>
              </a:rPr>
              <a:t>x</a:t>
            </a:r>
            <a:r>
              <a:rPr lang="en-AU" sz="2400" dirty="0">
                <a:latin typeface="Courier New" pitchFamily="49" charset="0"/>
              </a:rPr>
              <a:t>160+1</a:t>
            </a:r>
          </a:p>
          <a:p>
            <a:pPr marL="609600" indent="-609600" eaLnBrk="1" hangingPunct="1">
              <a:buFontTx/>
              <a:buAutoNum type="arabicPeriod"/>
            </a:pPr>
            <a:r>
              <a:rPr lang="en-US" sz="2400" dirty="0"/>
              <a:t>Publish public key </a:t>
            </a:r>
            <a:r>
              <a:rPr lang="en-US" sz="2400" dirty="0">
                <a:latin typeface="Courier New" pitchFamily="49" charset="0"/>
              </a:rPr>
              <a:t>PU={7,187}</a:t>
            </a:r>
          </a:p>
          <a:p>
            <a:pPr marL="609600" indent="-609600" eaLnBrk="1" hangingPunct="1">
              <a:buFontTx/>
              <a:buAutoNum type="arabicPeriod"/>
            </a:pPr>
            <a:r>
              <a:rPr lang="en-US" sz="2400" dirty="0"/>
              <a:t>Keep secret private key </a:t>
            </a:r>
            <a:r>
              <a:rPr lang="en-US" sz="2400" dirty="0">
                <a:latin typeface="Courier New" pitchFamily="49" charset="0"/>
              </a:rPr>
              <a:t>PR={23,</a:t>
            </a:r>
            <a:r>
              <a:rPr lang="en-AU" sz="2400" dirty="0">
                <a:latin typeface="Courier New" pitchFamily="49" charset="0"/>
              </a:rPr>
              <a:t>187}</a:t>
            </a:r>
          </a:p>
          <a:p>
            <a:pPr eaLnBrk="1" hangingPunct="1">
              <a:buFont typeface="Wingdings" pitchFamily="-107" charset="2"/>
              <a:buChar char="Ø"/>
              <a:defRPr/>
            </a:pPr>
            <a:r>
              <a:rPr lang="en-AU" sz="2400" dirty="0"/>
              <a:t>given message </a:t>
            </a:r>
            <a:r>
              <a:rPr lang="en-AU" sz="2400" dirty="0">
                <a:latin typeface="Courier New" pitchFamily="-107" charset="0"/>
              </a:rPr>
              <a:t>M = 88</a:t>
            </a:r>
            <a:r>
              <a:rPr lang="en-AU" sz="2400" dirty="0"/>
              <a:t> (note: </a:t>
            </a:r>
            <a:r>
              <a:rPr lang="en-AU" sz="2400" dirty="0">
                <a:latin typeface="Courier New" pitchFamily="-107" charset="0"/>
              </a:rPr>
              <a:t>88&lt;187</a:t>
            </a:r>
            <a:r>
              <a:rPr lang="en-AU" sz="2400" dirty="0"/>
              <a:t>)</a:t>
            </a:r>
          </a:p>
          <a:p>
            <a:pPr eaLnBrk="1" hangingPunct="1">
              <a:buFont typeface="Wingdings" pitchFamily="-107" charset="2"/>
              <a:buChar char="Ø"/>
              <a:defRPr/>
            </a:pPr>
            <a:r>
              <a:rPr lang="en-AU" sz="2400" dirty="0"/>
              <a:t>encryption:</a:t>
            </a:r>
          </a:p>
          <a:p>
            <a:pPr lvl="1" eaLnBrk="1" hangingPunct="1">
              <a:buFont typeface="Wingdings" pitchFamily="-107" charset="2"/>
              <a:buNone/>
              <a:defRPr/>
            </a:pPr>
            <a:r>
              <a:rPr lang="en-AU" sz="2400" dirty="0">
                <a:latin typeface="Courier New" pitchFamily="-107" charset="0"/>
                <a:ea typeface="ＭＳ Ｐゴシック" pitchFamily="-107" charset="-128"/>
              </a:rPr>
              <a:t>C = 88</a:t>
            </a:r>
            <a:r>
              <a:rPr lang="en-AU" sz="2400" baseline="30000" dirty="0">
                <a:latin typeface="Courier New" pitchFamily="-107" charset="0"/>
                <a:ea typeface="ＭＳ Ｐゴシック" pitchFamily="-107" charset="-128"/>
              </a:rPr>
              <a:t>7</a:t>
            </a:r>
            <a:r>
              <a:rPr lang="en-AU" sz="2400" dirty="0">
                <a:latin typeface="Courier New" pitchFamily="-107" charset="0"/>
                <a:ea typeface="ＭＳ Ｐゴシック" pitchFamily="-107" charset="-128"/>
              </a:rPr>
              <a:t> mod 187 = 11</a:t>
            </a:r>
            <a:r>
              <a:rPr lang="en-AU" sz="2400" dirty="0">
                <a:ea typeface="ＭＳ Ｐゴシック" pitchFamily="-107" charset="-128"/>
              </a:rPr>
              <a:t> </a:t>
            </a:r>
          </a:p>
          <a:p>
            <a:pPr eaLnBrk="1" hangingPunct="1">
              <a:buFont typeface="Wingdings" pitchFamily="-107" charset="2"/>
              <a:buChar char="Ø"/>
              <a:defRPr/>
            </a:pPr>
            <a:r>
              <a:rPr lang="en-AU" sz="2400" dirty="0"/>
              <a:t>decryption:</a:t>
            </a:r>
          </a:p>
          <a:p>
            <a:pPr lvl="1" eaLnBrk="1" hangingPunct="1">
              <a:buFont typeface="Wingdings" pitchFamily="-107" charset="2"/>
              <a:buNone/>
              <a:defRPr/>
            </a:pPr>
            <a:r>
              <a:rPr lang="en-AU" sz="2400" dirty="0">
                <a:latin typeface="Courier New" pitchFamily="-107" charset="0"/>
                <a:ea typeface="ＭＳ Ｐゴシック" pitchFamily="-107" charset="-128"/>
              </a:rPr>
              <a:t>M = 11</a:t>
            </a:r>
            <a:r>
              <a:rPr lang="en-AU" sz="2400" baseline="30000" dirty="0">
                <a:latin typeface="Courier New" pitchFamily="-107" charset="0"/>
                <a:ea typeface="ＭＳ Ｐゴシック" pitchFamily="-107" charset="-128"/>
              </a:rPr>
              <a:t>23</a:t>
            </a:r>
            <a:r>
              <a:rPr lang="en-AU" sz="2400" dirty="0">
                <a:latin typeface="Courier New" pitchFamily="-107" charset="0"/>
                <a:ea typeface="ＭＳ Ｐゴシック" pitchFamily="-107" charset="-128"/>
              </a:rPr>
              <a:t> mod 187 = 88</a:t>
            </a:r>
            <a:r>
              <a:rPr lang="en-AU" sz="2400" dirty="0">
                <a:ea typeface="ＭＳ Ｐゴシック" pitchFamily="-107" charset="-128"/>
              </a:rPr>
              <a:t> </a:t>
            </a:r>
            <a:endParaRPr lang="en-AU" sz="2400" dirty="0">
              <a:latin typeface="Courier New" pitchFamily="49" charset="0"/>
            </a:endParaRPr>
          </a:p>
          <a:p>
            <a:endParaRPr lang="en-US" dirty="0"/>
          </a:p>
        </p:txBody>
      </p:sp>
      <p:sp>
        <p:nvSpPr>
          <p:cNvPr id="4" name="Rectangle 3">
            <a:extLst>
              <a:ext uri="{FF2B5EF4-FFF2-40B4-BE49-F238E27FC236}">
                <a16:creationId xmlns:a16="http://schemas.microsoft.com/office/drawing/2014/main" id="{EB92CD41-A42E-9B4B-0CF6-0F55C04D7176}"/>
              </a:ext>
            </a:extLst>
          </p:cNvPr>
          <p:cNvSpPr/>
          <p:nvPr/>
        </p:nvSpPr>
        <p:spPr>
          <a:xfrm>
            <a:off x="7521678" y="4626078"/>
            <a:ext cx="4670322" cy="14600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800" dirty="0"/>
              <a:t>160 = 1×2×2 ×2 ×2 ×2 ×5</a:t>
            </a:r>
          </a:p>
          <a:p>
            <a:r>
              <a:rPr lang="en-US" sz="1800" dirty="0"/>
              <a:t>7= 1 ×7 </a:t>
            </a:r>
          </a:p>
          <a:p>
            <a:r>
              <a:rPr lang="en-US" sz="1800" dirty="0"/>
              <a:t>So, e=7 is a correct selection that satisfies the condition since </a:t>
            </a:r>
            <a:r>
              <a:rPr lang="en-US" sz="1800" dirty="0" err="1"/>
              <a:t>gcd</a:t>
            </a:r>
            <a:r>
              <a:rPr lang="en-US" sz="1800" dirty="0"/>
              <a:t>(7, 160) =1    </a:t>
            </a:r>
            <a:endParaRPr lang="en-AU" sz="2000" dirty="0"/>
          </a:p>
        </p:txBody>
      </p:sp>
      <p:pic>
        <p:nvPicPr>
          <p:cNvPr id="5" name="Content Placeholder 3" descr="f6.pdf">
            <a:extLst>
              <a:ext uri="{FF2B5EF4-FFF2-40B4-BE49-F238E27FC236}">
                <a16:creationId xmlns:a16="http://schemas.microsoft.com/office/drawing/2014/main" id="{2077E4DA-06F7-471E-8D6A-6816093DF509}"/>
              </a:ext>
            </a:extLst>
          </p:cNvPr>
          <p:cNvPicPr>
            <a:picLocks noGrp="1" noChangeAspect="1"/>
          </p:cNvPicPr>
          <p:nvPr/>
        </p:nvPicPr>
        <p:blipFill>
          <a:blip r:embed="rId3" cstate="print">
            <a:duotone>
              <a:prstClr val="black"/>
              <a:schemeClr val="accent3">
                <a:tint val="45000"/>
                <a:satMod val="400000"/>
              </a:schemeClr>
            </a:duotone>
          </a:blip>
          <a:srcRect l="9091" t="24706" r="10000" b="23529"/>
          <a:stretch>
            <a:fillRect/>
          </a:stretch>
        </p:blipFill>
        <p:spPr>
          <a:xfrm>
            <a:off x="7264722" y="1357148"/>
            <a:ext cx="4239020" cy="20957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54123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9BAB2-C78A-E2B4-6229-F83F17DB03D6}"/>
              </a:ext>
            </a:extLst>
          </p:cNvPr>
          <p:cNvSpPr>
            <a:spLocks noGrp="1"/>
          </p:cNvSpPr>
          <p:nvPr>
            <p:ph type="title"/>
          </p:nvPr>
        </p:nvSpPr>
        <p:spPr/>
        <p:txBody>
          <a:bodyPr/>
          <a:lstStyle/>
          <a:p>
            <a:r>
              <a:rPr lang="en-AU" sz="4400" dirty="0">
                <a:solidFill>
                  <a:srgbClr val="FFFFFF"/>
                </a:solidFill>
              </a:rPr>
              <a:t>Diffie-Hellman Key Exchange</a:t>
            </a:r>
            <a:endParaRPr lang="en-US" dirty="0"/>
          </a:p>
        </p:txBody>
      </p:sp>
      <p:sp>
        <p:nvSpPr>
          <p:cNvPr id="3" name="Content Placeholder 2">
            <a:extLst>
              <a:ext uri="{FF2B5EF4-FFF2-40B4-BE49-F238E27FC236}">
                <a16:creationId xmlns:a16="http://schemas.microsoft.com/office/drawing/2014/main" id="{35BED939-5481-218E-BB24-3DAC30DC0F53}"/>
              </a:ext>
            </a:extLst>
          </p:cNvPr>
          <p:cNvSpPr>
            <a:spLocks noGrp="1"/>
          </p:cNvSpPr>
          <p:nvPr>
            <p:ph idx="1"/>
          </p:nvPr>
        </p:nvSpPr>
        <p:spPr/>
        <p:txBody>
          <a:bodyPr>
            <a:normAutofit fontScale="85000" lnSpcReduction="20000"/>
          </a:bodyPr>
          <a:lstStyle/>
          <a:p>
            <a:r>
              <a:rPr lang="en-AU" sz="2400" dirty="0"/>
              <a:t>A number of commercial products employ this key exchange technique</a:t>
            </a:r>
          </a:p>
          <a:p>
            <a:r>
              <a:rPr lang="en-AU" sz="2400" dirty="0"/>
              <a:t>Purpose is to enable two users to securely exchange a key that can then be used for subsequent symmetric encryption of messages</a:t>
            </a:r>
          </a:p>
          <a:p>
            <a:r>
              <a:rPr lang="en-AU" sz="2400" dirty="0"/>
              <a:t>The algorithm itself is limited to the exchange of secret values</a:t>
            </a:r>
          </a:p>
          <a:p>
            <a:r>
              <a:rPr lang="en-AU" sz="2400" dirty="0">
                <a:ea typeface="ＭＳ Ｐゴシック" pitchFamily="-107" charset="-128"/>
              </a:rPr>
              <a:t>based on exponentiation in a finite field (modulo a prime or a polynomial) </a:t>
            </a:r>
            <a:endParaRPr lang="en-AU" sz="2400" dirty="0"/>
          </a:p>
          <a:p>
            <a:r>
              <a:rPr lang="en-AU" sz="2400" dirty="0">
                <a:ea typeface="ＭＳ Ｐゴシック" pitchFamily="-107" charset="-128"/>
              </a:rPr>
              <a:t>security relies on the difficulty of computing discrete logarithms (hard as factoring) </a:t>
            </a:r>
          </a:p>
          <a:p>
            <a:pPr>
              <a:lnSpc>
                <a:spcPct val="90000"/>
              </a:lnSpc>
              <a:defRPr/>
            </a:pPr>
            <a:r>
              <a:rPr lang="en-AU" sz="2400" dirty="0">
                <a:ea typeface="ＭＳ Ｐゴシック" pitchFamily="-107" charset="-128"/>
              </a:rPr>
              <a:t>cannot be used to exchange an arbitrary message  rather it can establish a common key known only to the two participants </a:t>
            </a:r>
          </a:p>
          <a:p>
            <a:pPr eaLnBrk="1" hangingPunct="1">
              <a:lnSpc>
                <a:spcPct val="90000"/>
              </a:lnSpc>
              <a:defRPr/>
            </a:pPr>
            <a:r>
              <a:rPr lang="en-AU" sz="2100" dirty="0">
                <a:ea typeface="ＭＳ Ｐゴシック" pitchFamily="-107" charset="-128"/>
              </a:rPr>
              <a:t>value of key depends on the participants (and their private and public key information) </a:t>
            </a:r>
          </a:p>
          <a:p>
            <a:pPr eaLnBrk="1" hangingPunct="1">
              <a:lnSpc>
                <a:spcPct val="90000"/>
              </a:lnSpc>
              <a:defRPr/>
            </a:pPr>
            <a:endParaRPr lang="en-AU" sz="2100" dirty="0">
              <a:ea typeface="ＭＳ Ｐゴシック" pitchFamily="-107" charset="-128"/>
            </a:endParaRPr>
          </a:p>
          <a:p>
            <a:endParaRPr lang="en-US" dirty="0"/>
          </a:p>
        </p:txBody>
      </p:sp>
    </p:spTree>
    <p:extLst>
      <p:ext uri="{BB962C8B-B14F-4D97-AF65-F5344CB8AC3E}">
        <p14:creationId xmlns:p14="http://schemas.microsoft.com/office/powerpoint/2010/main" val="1454373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85BB-6444-0A85-436D-48F46B8B05A7}"/>
              </a:ext>
            </a:extLst>
          </p:cNvPr>
          <p:cNvSpPr>
            <a:spLocks noGrp="1"/>
          </p:cNvSpPr>
          <p:nvPr>
            <p:ph type="title"/>
          </p:nvPr>
        </p:nvSpPr>
        <p:spPr/>
        <p:txBody>
          <a:bodyPr/>
          <a:lstStyle/>
          <a:p>
            <a:r>
              <a:rPr lang="en-AU" sz="4400" dirty="0">
                <a:solidFill>
                  <a:srgbClr val="FFFFFF"/>
                </a:solidFill>
              </a:rPr>
              <a:t>Diffie-Hellman Setup</a:t>
            </a:r>
            <a:endParaRPr lang="en-US" dirty="0"/>
          </a:p>
        </p:txBody>
      </p:sp>
      <p:sp>
        <p:nvSpPr>
          <p:cNvPr id="3" name="Content Placeholder 2">
            <a:extLst>
              <a:ext uri="{FF2B5EF4-FFF2-40B4-BE49-F238E27FC236}">
                <a16:creationId xmlns:a16="http://schemas.microsoft.com/office/drawing/2014/main" id="{9E2A2461-1760-68FC-5A3C-2E145E6C801C}"/>
              </a:ext>
            </a:extLst>
          </p:cNvPr>
          <p:cNvSpPr>
            <a:spLocks noGrp="1"/>
          </p:cNvSpPr>
          <p:nvPr>
            <p:ph idx="1"/>
          </p:nvPr>
        </p:nvSpPr>
        <p:spPr>
          <a:xfrm>
            <a:off x="1587710" y="1258530"/>
            <a:ext cx="9486690" cy="5496232"/>
          </a:xfrm>
        </p:spPr>
        <p:txBody>
          <a:bodyPr>
            <a:normAutofit fontScale="70000" lnSpcReduction="20000"/>
          </a:bodyPr>
          <a:lstStyle/>
          <a:p>
            <a:pPr eaLnBrk="1" hangingPunct="1">
              <a:lnSpc>
                <a:spcPct val="120000"/>
              </a:lnSpc>
              <a:defRPr/>
            </a:pPr>
            <a:r>
              <a:rPr lang="en-US" sz="2100" dirty="0">
                <a:ea typeface="ＭＳ Ｐゴシック" pitchFamily="-107" charset="-128"/>
              </a:rPr>
              <a:t>all users agree on global parameters:</a:t>
            </a:r>
          </a:p>
          <a:p>
            <a:pPr lvl="1" eaLnBrk="1" hangingPunct="1">
              <a:lnSpc>
                <a:spcPct val="120000"/>
              </a:lnSpc>
              <a:defRPr/>
            </a:pPr>
            <a:r>
              <a:rPr lang="en-AU" sz="2100" dirty="0">
                <a:ea typeface="ＭＳ Ｐゴシック" pitchFamily="-107" charset="-128"/>
              </a:rPr>
              <a:t>large prime integer or polynomial </a:t>
            </a:r>
            <a:r>
              <a:rPr lang="en-AU" sz="2100" dirty="0">
                <a:latin typeface="Courier New" pitchFamily="49" charset="0"/>
                <a:ea typeface="ＭＳ Ｐゴシック" pitchFamily="-107" charset="-128"/>
              </a:rPr>
              <a:t>q</a:t>
            </a:r>
          </a:p>
          <a:p>
            <a:pPr lvl="1" eaLnBrk="1" hangingPunct="1">
              <a:lnSpc>
                <a:spcPct val="120000"/>
              </a:lnSpc>
              <a:defRPr/>
            </a:pPr>
            <a:r>
              <a:rPr lang="el-GR" sz="2100" dirty="0">
                <a:latin typeface="Courier New" pitchFamily="49" charset="0"/>
                <a:ea typeface="ＭＳ Ｐゴシック" pitchFamily="-107" charset="-128"/>
              </a:rPr>
              <a:t>α</a:t>
            </a:r>
            <a:r>
              <a:rPr lang="en-AU" sz="2100" dirty="0">
                <a:ea typeface="ＭＳ Ｐゴシック" pitchFamily="-107" charset="-128"/>
              </a:rPr>
              <a:t> being a primitive root mod </a:t>
            </a:r>
            <a:r>
              <a:rPr lang="en-AU" sz="2100" dirty="0">
                <a:latin typeface="Courier New" pitchFamily="49" charset="0"/>
                <a:ea typeface="ＭＳ Ｐゴシック" pitchFamily="-107" charset="-128"/>
              </a:rPr>
              <a:t>q</a:t>
            </a:r>
            <a:endParaRPr lang="en-AU" sz="2100" dirty="0">
              <a:ea typeface="ＭＳ Ｐゴシック" pitchFamily="-107" charset="-128"/>
            </a:endParaRPr>
          </a:p>
          <a:p>
            <a:pPr eaLnBrk="1" hangingPunct="1">
              <a:lnSpc>
                <a:spcPct val="120000"/>
              </a:lnSpc>
              <a:defRPr/>
            </a:pPr>
            <a:r>
              <a:rPr lang="en-US" sz="2100" dirty="0">
                <a:ea typeface="ＭＳ Ｐゴシック" pitchFamily="-107" charset="-128"/>
              </a:rPr>
              <a:t>each user (e.g., A) generates their key</a:t>
            </a:r>
          </a:p>
          <a:p>
            <a:pPr lvl="1" eaLnBrk="1" hangingPunct="1">
              <a:lnSpc>
                <a:spcPct val="120000"/>
              </a:lnSpc>
              <a:defRPr/>
            </a:pPr>
            <a:r>
              <a:rPr lang="en-AU" sz="2100" dirty="0">
                <a:ea typeface="ＭＳ Ｐゴシック" pitchFamily="-107" charset="-128"/>
              </a:rPr>
              <a:t>chooses a secret number </a:t>
            </a:r>
            <a:r>
              <a:rPr lang="en-AU" sz="2100" dirty="0" err="1">
                <a:latin typeface="Courier New" pitchFamily="49" charset="0"/>
                <a:ea typeface="ＭＳ Ｐゴシック" pitchFamily="-107" charset="-128"/>
              </a:rPr>
              <a:t>x</a:t>
            </a:r>
            <a:r>
              <a:rPr lang="en-AU" sz="2100" baseline="-25000" dirty="0" err="1">
                <a:latin typeface="Courier New" pitchFamily="49" charset="0"/>
                <a:ea typeface="ＭＳ Ｐゴシック" pitchFamily="-107" charset="-128"/>
              </a:rPr>
              <a:t>A</a:t>
            </a:r>
            <a:r>
              <a:rPr lang="en-AU" sz="2100" dirty="0">
                <a:ea typeface="ＭＳ Ｐゴシック" pitchFamily="-107" charset="-128"/>
              </a:rPr>
              <a:t> to be the </a:t>
            </a:r>
            <a:r>
              <a:rPr lang="en-AU" sz="2100" b="1" dirty="0">
                <a:ea typeface="ＭＳ Ｐゴシック" pitchFamily="-107" charset="-128"/>
              </a:rPr>
              <a:t>private key</a:t>
            </a:r>
            <a:r>
              <a:rPr lang="en-AU" sz="2100" dirty="0">
                <a:ea typeface="ＭＳ Ｐゴシック" pitchFamily="-107" charset="-128"/>
              </a:rPr>
              <a:t>: </a:t>
            </a:r>
          </a:p>
          <a:p>
            <a:pPr marL="457200" lvl="1" indent="0" eaLnBrk="1" hangingPunct="1">
              <a:lnSpc>
                <a:spcPct val="120000"/>
              </a:lnSpc>
              <a:buNone/>
              <a:defRPr/>
            </a:pPr>
            <a:r>
              <a:rPr lang="en-AU" sz="2100" dirty="0">
                <a:latin typeface="Courier New" pitchFamily="49" charset="0"/>
                <a:ea typeface="ＭＳ Ｐゴシック" pitchFamily="-107" charset="-128"/>
              </a:rPr>
              <a:t>     </a:t>
            </a:r>
            <a:r>
              <a:rPr lang="en-AU" sz="2100" dirty="0" err="1">
                <a:latin typeface="Courier New" pitchFamily="49" charset="0"/>
                <a:ea typeface="ＭＳ Ｐゴシック" pitchFamily="-107" charset="-128"/>
              </a:rPr>
              <a:t>x</a:t>
            </a:r>
            <a:r>
              <a:rPr lang="en-AU" sz="2100" baseline="-25000" dirty="0" err="1">
                <a:latin typeface="Courier New" pitchFamily="49" charset="0"/>
                <a:ea typeface="ＭＳ Ｐゴシック" pitchFamily="-107" charset="-128"/>
              </a:rPr>
              <a:t>A</a:t>
            </a:r>
            <a:r>
              <a:rPr lang="en-AU" sz="2100" dirty="0">
                <a:latin typeface="Courier New" pitchFamily="49" charset="0"/>
                <a:ea typeface="ＭＳ Ｐゴシック" pitchFamily="-107" charset="-128"/>
              </a:rPr>
              <a:t> &lt; q</a:t>
            </a:r>
            <a:r>
              <a:rPr lang="en-AU" sz="2100" dirty="0">
                <a:ea typeface="ＭＳ Ｐゴシック" pitchFamily="-107" charset="-128"/>
              </a:rPr>
              <a:t> </a:t>
            </a:r>
          </a:p>
          <a:p>
            <a:pPr lvl="1" eaLnBrk="1" hangingPunct="1">
              <a:lnSpc>
                <a:spcPct val="120000"/>
              </a:lnSpc>
              <a:defRPr/>
            </a:pPr>
            <a:r>
              <a:rPr lang="en-AU" sz="2100" dirty="0">
                <a:ea typeface="ＭＳ Ｐゴシック" pitchFamily="-107" charset="-128"/>
              </a:rPr>
              <a:t>compute their </a:t>
            </a:r>
            <a:r>
              <a:rPr lang="en-AU" sz="2100" b="1" dirty="0">
                <a:ea typeface="ＭＳ Ｐゴシック" pitchFamily="-107" charset="-128"/>
              </a:rPr>
              <a:t>public key</a:t>
            </a:r>
            <a:r>
              <a:rPr lang="en-AU" sz="2100" dirty="0">
                <a:ea typeface="ＭＳ Ｐゴシック" pitchFamily="-107" charset="-128"/>
              </a:rPr>
              <a:t>: </a:t>
            </a:r>
          </a:p>
          <a:p>
            <a:pPr marL="457200" lvl="1" indent="0" eaLnBrk="1" hangingPunct="1">
              <a:lnSpc>
                <a:spcPct val="120000"/>
              </a:lnSpc>
              <a:buNone/>
              <a:defRPr/>
            </a:pPr>
            <a:r>
              <a:rPr lang="en-AU" sz="2100" dirty="0">
                <a:latin typeface="Courier New" pitchFamily="49" charset="0"/>
                <a:ea typeface="ＭＳ Ｐゴシック" pitchFamily="-107" charset="-128"/>
              </a:rPr>
              <a:t>     </a:t>
            </a:r>
            <a:r>
              <a:rPr lang="en-AU" sz="2100" dirty="0" err="1">
                <a:latin typeface="Courier New" pitchFamily="49" charset="0"/>
                <a:ea typeface="ＭＳ Ｐゴシック" pitchFamily="-107" charset="-128"/>
              </a:rPr>
              <a:t>y</a:t>
            </a:r>
            <a:r>
              <a:rPr lang="en-AU" sz="2100" baseline="-25000" dirty="0" err="1">
                <a:latin typeface="Courier New" pitchFamily="49" charset="0"/>
                <a:ea typeface="ＭＳ Ｐゴシック" pitchFamily="-107" charset="-128"/>
              </a:rPr>
              <a:t>A</a:t>
            </a:r>
            <a:r>
              <a:rPr lang="en-AU" sz="2100" dirty="0">
                <a:latin typeface="Courier New" pitchFamily="49" charset="0"/>
                <a:ea typeface="ＭＳ Ｐゴシック" pitchFamily="-107" charset="-128"/>
              </a:rPr>
              <a:t> = </a:t>
            </a:r>
            <a:r>
              <a:rPr lang="el-GR" sz="2100" dirty="0">
                <a:latin typeface="Courier New" pitchFamily="49" charset="0"/>
                <a:ea typeface="ＭＳ Ｐゴシック" pitchFamily="-107" charset="-128"/>
                <a:cs typeface="Arial" pitchFamily="34" charset="0"/>
              </a:rPr>
              <a:t>α</a:t>
            </a:r>
            <a:r>
              <a:rPr lang="en-AU" sz="2100" baseline="60000" dirty="0" err="1">
                <a:latin typeface="Courier New" pitchFamily="49" charset="0"/>
                <a:ea typeface="ＭＳ Ｐゴシック" pitchFamily="-107" charset="-128"/>
              </a:rPr>
              <a:t>x</a:t>
            </a:r>
            <a:r>
              <a:rPr lang="en-AU" sz="2100" baseline="40000" dirty="0" err="1">
                <a:latin typeface="Courier New" pitchFamily="49" charset="0"/>
                <a:ea typeface="ＭＳ Ｐゴシック" pitchFamily="-107" charset="-128"/>
              </a:rPr>
              <a:t>A</a:t>
            </a:r>
            <a:r>
              <a:rPr lang="en-AU" sz="2100" dirty="0">
                <a:latin typeface="Courier New" pitchFamily="49" charset="0"/>
                <a:ea typeface="ＭＳ Ｐゴシック" pitchFamily="-107" charset="-128"/>
              </a:rPr>
              <a:t> mod q</a:t>
            </a:r>
          </a:p>
          <a:p>
            <a:pPr eaLnBrk="1" hangingPunct="1">
              <a:lnSpc>
                <a:spcPct val="120000"/>
              </a:lnSpc>
              <a:defRPr/>
            </a:pPr>
            <a:r>
              <a:rPr lang="en-AU" sz="2100" dirty="0">
                <a:ea typeface="ＭＳ Ｐゴシック" pitchFamily="-107" charset="-128"/>
              </a:rPr>
              <a:t> each user makes public that key </a:t>
            </a:r>
            <a:r>
              <a:rPr lang="en-AU" sz="2100" dirty="0" err="1">
                <a:latin typeface="Courier New" pitchFamily="49" charset="0"/>
                <a:ea typeface="ＭＳ Ｐゴシック" pitchFamily="-107" charset="-128"/>
              </a:rPr>
              <a:t>y</a:t>
            </a:r>
            <a:r>
              <a:rPr lang="en-AU" sz="2100" baseline="-25000" dirty="0" err="1">
                <a:latin typeface="Courier New" pitchFamily="49" charset="0"/>
                <a:ea typeface="ＭＳ Ｐゴシック" pitchFamily="-107" charset="-128"/>
              </a:rPr>
              <a:t>A</a:t>
            </a:r>
            <a:endParaRPr lang="en-AU" sz="2100" baseline="-25000" dirty="0">
              <a:latin typeface="Courier New" pitchFamily="49" charset="0"/>
              <a:ea typeface="ＭＳ Ｐゴシック" pitchFamily="-107" charset="-128"/>
            </a:endParaRPr>
          </a:p>
          <a:p>
            <a:pPr marL="625475" lvl="1" indent="-396875">
              <a:lnSpc>
                <a:spcPct val="120000"/>
              </a:lnSpc>
              <a:buFont typeface="Wingdings" panose="05000000000000000000" pitchFamily="2" charset="2"/>
              <a:buChar char="§"/>
              <a:defRPr/>
            </a:pPr>
            <a:r>
              <a:rPr lang="en-AU" sz="2200" dirty="0">
                <a:ea typeface="ＭＳ Ｐゴシック" pitchFamily="-107" charset="-128"/>
              </a:rPr>
              <a:t>For a prime integer q, the number </a:t>
            </a:r>
            <a:r>
              <a:rPr lang="el-GR" sz="2200" dirty="0">
                <a:ea typeface="ＭＳ Ｐゴシック" pitchFamily="-107" charset="-128"/>
              </a:rPr>
              <a:t>α</a:t>
            </a:r>
            <a:r>
              <a:rPr lang="en-US" sz="2200" dirty="0">
                <a:ea typeface="ＭＳ Ｐゴシック" pitchFamily="-107" charset="-128"/>
              </a:rPr>
              <a:t> will be a primitive root of q if for every positive integer</a:t>
            </a:r>
            <a:r>
              <a:rPr lang="en-AU" sz="2200" dirty="0">
                <a:ea typeface="ＭＳ Ｐゴシック" pitchFamily="-107" charset="-128"/>
              </a:rPr>
              <a:t> number X &lt; q the computation  </a:t>
            </a:r>
            <a:r>
              <a:rPr lang="en-AU" sz="2200" dirty="0">
                <a:solidFill>
                  <a:srgbClr val="FF0000"/>
                </a:solidFill>
                <a:ea typeface="ＭＳ Ｐゴシック" pitchFamily="-107" charset="-128"/>
              </a:rPr>
              <a:t>{Y = </a:t>
            </a:r>
            <a:r>
              <a:rPr lang="el-GR" sz="2200" dirty="0">
                <a:solidFill>
                  <a:srgbClr val="FF0000"/>
                </a:solidFill>
                <a:ea typeface="ＭＳ Ｐゴシック" pitchFamily="-107" charset="-128"/>
                <a:cs typeface="Arial" pitchFamily="34" charset="0"/>
              </a:rPr>
              <a:t>α</a:t>
            </a:r>
            <a:r>
              <a:rPr lang="en-AU" sz="2200" baseline="60000" dirty="0">
                <a:solidFill>
                  <a:srgbClr val="FF0000"/>
                </a:solidFill>
                <a:ea typeface="ＭＳ Ｐゴシック" pitchFamily="-107" charset="-128"/>
              </a:rPr>
              <a:t>X</a:t>
            </a:r>
            <a:r>
              <a:rPr lang="en-AU" sz="2200" dirty="0">
                <a:solidFill>
                  <a:srgbClr val="FF0000"/>
                </a:solidFill>
                <a:ea typeface="ＭＳ Ｐゴシック" pitchFamily="-107" charset="-128"/>
              </a:rPr>
              <a:t> mod q} </a:t>
            </a:r>
            <a:r>
              <a:rPr lang="en-AU" sz="2200" dirty="0">
                <a:ea typeface="ＭＳ Ｐゴシック" pitchFamily="-107" charset="-128"/>
              </a:rPr>
              <a:t>will yield a different value for each value of X.</a:t>
            </a:r>
          </a:p>
          <a:p>
            <a:pPr marL="625475" lvl="1" indent="-396875">
              <a:lnSpc>
                <a:spcPct val="120000"/>
              </a:lnSpc>
              <a:buFont typeface="Wingdings" panose="05000000000000000000" pitchFamily="2" charset="2"/>
              <a:buChar char="§"/>
              <a:defRPr/>
            </a:pPr>
            <a:r>
              <a:rPr lang="en-AU" sz="2300" dirty="0">
                <a:solidFill>
                  <a:srgbClr val="FF0000"/>
                </a:solidFill>
                <a:ea typeface="ＭＳ Ｐゴシック" pitchFamily="-107" charset="-128"/>
              </a:rPr>
              <a:t>This ensures that for any secret key X</a:t>
            </a:r>
            <a:r>
              <a:rPr lang="en-AU" sz="2300" baseline="-25000" dirty="0">
                <a:solidFill>
                  <a:srgbClr val="FF0000"/>
                </a:solidFill>
                <a:ea typeface="ＭＳ Ｐゴシック" pitchFamily="-107" charset="-128"/>
              </a:rPr>
              <a:t>A</a:t>
            </a:r>
            <a:r>
              <a:rPr lang="en-AU" sz="2300" dirty="0">
                <a:solidFill>
                  <a:srgbClr val="FF0000"/>
                </a:solidFill>
                <a:ea typeface="ＭＳ Ｐゴシック" pitchFamily="-107" charset="-128"/>
              </a:rPr>
              <a:t> there will be a different public key Y</a:t>
            </a:r>
            <a:r>
              <a:rPr lang="en-AU" sz="2300" baseline="-25000" dirty="0">
                <a:solidFill>
                  <a:srgbClr val="FF0000"/>
                </a:solidFill>
                <a:ea typeface="ＭＳ Ｐゴシック" pitchFamily="-107" charset="-128"/>
              </a:rPr>
              <a:t>A</a:t>
            </a:r>
            <a:r>
              <a:rPr lang="en-AU" sz="2300" dirty="0">
                <a:solidFill>
                  <a:srgbClr val="FF0000"/>
                </a:solidFill>
                <a:ea typeface="ＭＳ Ｐゴシック" pitchFamily="-107" charset="-128"/>
              </a:rPr>
              <a:t>.</a:t>
            </a:r>
          </a:p>
          <a:p>
            <a:pPr>
              <a:lnSpc>
                <a:spcPct val="120000"/>
              </a:lnSpc>
              <a:defRPr/>
            </a:pPr>
            <a:r>
              <a:rPr lang="en-AU" sz="2400" dirty="0">
                <a:ea typeface="ＭＳ Ｐゴシック" pitchFamily="-107" charset="-128"/>
              </a:rPr>
              <a:t>Example: let q=5 and </a:t>
            </a:r>
            <a:r>
              <a:rPr lang="el-GR" sz="2400" dirty="0">
                <a:ea typeface="ＭＳ Ｐゴシック" pitchFamily="-107" charset="-128"/>
              </a:rPr>
              <a:t>α</a:t>
            </a:r>
            <a:r>
              <a:rPr lang="en-US" sz="2400" dirty="0">
                <a:ea typeface="ＭＳ Ｐゴシック" pitchFamily="-107" charset="-128"/>
              </a:rPr>
              <a:t>=3, then for all values of X&lt;5 we have different values of Y.</a:t>
            </a:r>
          </a:p>
          <a:p>
            <a:pPr eaLnBrk="1" hangingPunct="1">
              <a:lnSpc>
                <a:spcPct val="120000"/>
              </a:lnSpc>
              <a:defRPr/>
            </a:pPr>
            <a:r>
              <a:rPr lang="en-AU" sz="2000" dirty="0">
                <a:ea typeface="ＭＳ Ｐゴシック" pitchFamily="-107" charset="-128"/>
              </a:rPr>
              <a:t>shared session key for users A,B is K</a:t>
            </a:r>
            <a:r>
              <a:rPr lang="en-AU" sz="2000" baseline="-25000" dirty="0">
                <a:ea typeface="ＭＳ Ｐゴシック" pitchFamily="-107" charset="-128"/>
              </a:rPr>
              <a:t>AB</a:t>
            </a:r>
            <a:r>
              <a:rPr lang="en-AU" sz="2000" dirty="0">
                <a:ea typeface="ＭＳ Ｐゴシック" pitchFamily="-107" charset="-128"/>
              </a:rPr>
              <a:t>: </a:t>
            </a:r>
          </a:p>
          <a:p>
            <a:pPr lvl="1">
              <a:lnSpc>
                <a:spcPct val="120000"/>
              </a:lnSpc>
              <a:buNone/>
              <a:defRPr/>
            </a:pPr>
            <a:r>
              <a:rPr lang="en-AU" sz="2000" dirty="0">
                <a:latin typeface="Courier New" pitchFamily="49" charset="0"/>
                <a:ea typeface="ＭＳ Ｐゴシック" pitchFamily="-107" charset="-128"/>
              </a:rPr>
              <a:t>K</a:t>
            </a:r>
            <a:r>
              <a:rPr lang="en-AU" sz="2000" baseline="-25000" dirty="0">
                <a:latin typeface="Courier New" pitchFamily="49" charset="0"/>
                <a:ea typeface="ＭＳ Ｐゴシック" pitchFamily="-107" charset="-128"/>
              </a:rPr>
              <a:t>AB</a:t>
            </a:r>
            <a:r>
              <a:rPr lang="en-AU" sz="2000" dirty="0">
                <a:latin typeface="Courier New" pitchFamily="49" charset="0"/>
                <a:ea typeface="ＭＳ Ｐゴシック" pitchFamily="-107" charset="-128"/>
              </a:rPr>
              <a:t> = </a:t>
            </a:r>
            <a:r>
              <a:rPr lang="el-GR" sz="2000" dirty="0">
                <a:latin typeface="Courier New" pitchFamily="49" charset="0"/>
                <a:ea typeface="ＭＳ Ｐゴシック" pitchFamily="-107" charset="-128"/>
                <a:cs typeface="Arial" pitchFamily="34" charset="0"/>
              </a:rPr>
              <a:t>α</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A.</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B</a:t>
            </a:r>
            <a:r>
              <a:rPr lang="en-AU" sz="2000" dirty="0">
                <a:latin typeface="Courier New" pitchFamily="49" charset="0"/>
                <a:ea typeface="ＭＳ Ｐゴシック" pitchFamily="-107" charset="-128"/>
              </a:rPr>
              <a:t> mod q</a:t>
            </a:r>
          </a:p>
          <a:p>
            <a:pPr lvl="1" eaLnBrk="1" hangingPunct="1">
              <a:lnSpc>
                <a:spcPct val="120000"/>
              </a:lnSpc>
              <a:buFont typeface="Wingdings" pitchFamily="2" charset="2"/>
              <a:buNone/>
              <a:defRPr/>
            </a:pPr>
            <a:r>
              <a:rPr lang="en-AU" sz="2000" dirty="0">
                <a:latin typeface="Courier New" pitchFamily="49" charset="0"/>
                <a:ea typeface="ＭＳ Ｐゴシック" pitchFamily="-107" charset="-128"/>
              </a:rPr>
              <a:t>K</a:t>
            </a:r>
            <a:r>
              <a:rPr lang="en-AU" sz="2000" baseline="-25000" dirty="0">
                <a:latin typeface="Courier New" pitchFamily="49" charset="0"/>
                <a:ea typeface="ＭＳ Ｐゴシック" pitchFamily="-107" charset="-128"/>
              </a:rPr>
              <a:t>AB </a:t>
            </a:r>
            <a:r>
              <a:rPr lang="en-AU" sz="2000" dirty="0">
                <a:latin typeface="Courier New" pitchFamily="49" charset="0"/>
                <a:ea typeface="ＭＳ Ｐゴシック" pitchFamily="-107" charset="-128"/>
              </a:rPr>
              <a:t>= </a:t>
            </a: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A</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B</a:t>
            </a:r>
            <a:r>
              <a:rPr lang="en-AU" sz="2000" dirty="0">
                <a:latin typeface="Courier New" pitchFamily="49" charset="0"/>
                <a:ea typeface="ＭＳ Ｐゴシック" pitchFamily="-107" charset="-128"/>
              </a:rPr>
              <a:t> mod q  (which </a:t>
            </a:r>
            <a:r>
              <a:rPr lang="en-AU" sz="2000" b="1" dirty="0">
                <a:latin typeface="Courier New" pitchFamily="49" charset="0"/>
                <a:ea typeface="ＭＳ Ｐゴシック" pitchFamily="-107" charset="-128"/>
              </a:rPr>
              <a:t>B</a:t>
            </a:r>
            <a:r>
              <a:rPr lang="en-AU" sz="2000" dirty="0">
                <a:latin typeface="Courier New" pitchFamily="49" charset="0"/>
                <a:ea typeface="ＭＳ Ｐゴシック" pitchFamily="-107" charset="-128"/>
              </a:rPr>
              <a:t> can compute) </a:t>
            </a:r>
          </a:p>
          <a:p>
            <a:pPr lvl="1" eaLnBrk="1" hangingPunct="1">
              <a:lnSpc>
                <a:spcPct val="120000"/>
              </a:lnSpc>
              <a:buFont typeface="Wingdings" pitchFamily="2" charset="2"/>
              <a:buNone/>
              <a:defRPr/>
            </a:pPr>
            <a:r>
              <a:rPr lang="en-AU" sz="2000" dirty="0">
                <a:latin typeface="Courier New" pitchFamily="49" charset="0"/>
                <a:ea typeface="ＭＳ Ｐゴシック" pitchFamily="-107" charset="-128"/>
              </a:rPr>
              <a:t>K</a:t>
            </a:r>
            <a:r>
              <a:rPr lang="en-AU" sz="2000" baseline="-25000" dirty="0">
                <a:latin typeface="Courier New" pitchFamily="49" charset="0"/>
                <a:ea typeface="ＭＳ Ｐゴシック" pitchFamily="-107" charset="-128"/>
              </a:rPr>
              <a:t>AB </a:t>
            </a:r>
            <a:r>
              <a:rPr lang="en-AU" sz="2000" dirty="0">
                <a:latin typeface="Courier New" pitchFamily="49" charset="0"/>
                <a:ea typeface="ＭＳ Ｐゴシック" pitchFamily="-107" charset="-128"/>
              </a:rPr>
              <a:t>= </a:t>
            </a: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B</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A</a:t>
            </a:r>
            <a:r>
              <a:rPr lang="en-AU" sz="2000" dirty="0">
                <a:latin typeface="Courier New" pitchFamily="49" charset="0"/>
                <a:ea typeface="ＭＳ Ｐゴシック" pitchFamily="-107" charset="-128"/>
              </a:rPr>
              <a:t> mod q  (which </a:t>
            </a:r>
            <a:r>
              <a:rPr lang="en-AU" sz="2000" b="1" dirty="0">
                <a:latin typeface="Courier New" pitchFamily="49" charset="0"/>
                <a:ea typeface="ＭＳ Ｐゴシック" pitchFamily="-107" charset="-128"/>
              </a:rPr>
              <a:t>A</a:t>
            </a:r>
            <a:r>
              <a:rPr lang="en-AU" sz="2000" dirty="0">
                <a:latin typeface="Courier New" pitchFamily="49" charset="0"/>
                <a:ea typeface="ＭＳ Ｐゴシック" pitchFamily="-107" charset="-128"/>
              </a:rPr>
              <a:t> can compute) </a:t>
            </a:r>
          </a:p>
        </p:txBody>
      </p:sp>
    </p:spTree>
    <p:extLst>
      <p:ext uri="{BB962C8B-B14F-4D97-AF65-F5344CB8AC3E}">
        <p14:creationId xmlns:p14="http://schemas.microsoft.com/office/powerpoint/2010/main" val="2971107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FE39F-3BC1-E6B7-B678-2804D9BD810E}"/>
              </a:ext>
            </a:extLst>
          </p:cNvPr>
          <p:cNvSpPr>
            <a:spLocks noGrp="1"/>
          </p:cNvSpPr>
          <p:nvPr>
            <p:ph type="title"/>
          </p:nvPr>
        </p:nvSpPr>
        <p:spPr/>
        <p:txBody>
          <a:bodyPr/>
          <a:lstStyle/>
          <a:p>
            <a:r>
              <a:rPr lang="en-US" dirty="0"/>
              <a:t>Cont. </a:t>
            </a:r>
            <a:r>
              <a:rPr lang="en-AU" kern="1200" dirty="0">
                <a:solidFill>
                  <a:srgbClr val="FFFFFF"/>
                </a:solidFill>
                <a:effectLst/>
                <a:latin typeface="Calibri" panose="020F0502020204030204" pitchFamily="34" charset="0"/>
                <a:ea typeface="ＭＳ Ｐゴシック" panose="020B0600070205080204" pitchFamily="34" charset="-128"/>
                <a:cs typeface="ＭＳ Ｐゴシック" panose="020B0600070205080204" pitchFamily="34" charset="-128"/>
              </a:rPr>
              <a:t>Diffie-Hellman</a:t>
            </a:r>
            <a:endParaRPr lang="en-US" dirty="0"/>
          </a:p>
        </p:txBody>
      </p:sp>
      <p:sp>
        <p:nvSpPr>
          <p:cNvPr id="3" name="Content Placeholder 2">
            <a:extLst>
              <a:ext uri="{FF2B5EF4-FFF2-40B4-BE49-F238E27FC236}">
                <a16:creationId xmlns:a16="http://schemas.microsoft.com/office/drawing/2014/main" id="{0CA5ACF6-7D8A-C79D-BE3D-8F84DF013135}"/>
              </a:ext>
            </a:extLst>
          </p:cNvPr>
          <p:cNvSpPr>
            <a:spLocks noGrp="1"/>
          </p:cNvSpPr>
          <p:nvPr>
            <p:ph idx="1"/>
          </p:nvPr>
        </p:nvSpPr>
        <p:spPr>
          <a:xfrm>
            <a:off x="1587710" y="1651819"/>
            <a:ext cx="9486690" cy="4896465"/>
          </a:xfrm>
        </p:spPr>
        <p:txBody>
          <a:bodyPr>
            <a:normAutofit fontScale="92500" lnSpcReduction="10000"/>
          </a:bodyPr>
          <a:lstStyle/>
          <a:p>
            <a:pPr eaLnBrk="1" hangingPunct="1">
              <a:lnSpc>
                <a:spcPct val="90000"/>
              </a:lnSpc>
              <a:defRPr/>
            </a:pPr>
            <a:r>
              <a:rPr lang="en-US" sz="2400" dirty="0">
                <a:ea typeface="ＭＳ Ｐゴシック" pitchFamily="-107" charset="-128"/>
              </a:rPr>
              <a:t>knowing a public key “Y”, if an attacker needs the corresponding secret private key “X” he must solve a discrete logarithmic equation as follows, which is very difficult when using large numbers.</a:t>
            </a:r>
          </a:p>
          <a:p>
            <a:pPr marL="0" indent="0" algn="ctr" eaLnBrk="1" hangingPunct="1">
              <a:lnSpc>
                <a:spcPct val="90000"/>
              </a:lnSpc>
              <a:buNone/>
              <a:defRPr/>
            </a:pPr>
            <a:r>
              <a:rPr lang="en-US" sz="2400" dirty="0">
                <a:ea typeface="ＭＳ Ｐゴシック" pitchFamily="-107" charset="-128"/>
              </a:rPr>
              <a:t>X = log</a:t>
            </a:r>
            <a:r>
              <a:rPr lang="el-GR" sz="2400" baseline="-25000" dirty="0">
                <a:ea typeface="ＭＳ Ｐゴシック" pitchFamily="-107" charset="-128"/>
              </a:rPr>
              <a:t>α</a:t>
            </a:r>
            <a:r>
              <a:rPr lang="en-US" sz="2400" baseline="-25000" dirty="0">
                <a:ea typeface="ＭＳ Ｐゴシック" pitchFamily="-107" charset="-128"/>
              </a:rPr>
              <a:t> </a:t>
            </a:r>
            <a:r>
              <a:rPr lang="en-US" sz="2400" dirty="0">
                <a:ea typeface="ＭＳ Ｐゴシック" pitchFamily="-107" charset="-128"/>
              </a:rPr>
              <a:t>Y  (mod q)</a:t>
            </a:r>
          </a:p>
          <a:p>
            <a:pPr>
              <a:lnSpc>
                <a:spcPct val="90000"/>
              </a:lnSpc>
              <a:defRPr/>
            </a:pPr>
            <a:r>
              <a:rPr lang="en-AU" kern="1200" dirty="0">
                <a:solidFill>
                  <a:srgbClr val="FFFFFF"/>
                </a:solidFill>
                <a:effectLst/>
                <a:latin typeface="Calibri" panose="020F0502020204030204" pitchFamily="34" charset="0"/>
                <a:ea typeface="ＭＳ Ｐゴシック" panose="020B0600070205080204" pitchFamily="34" charset="-128"/>
                <a:cs typeface="ＭＳ Ｐゴシック" panose="020B0600070205080204" pitchFamily="34" charset="-128"/>
              </a:rPr>
              <a:t>Diffie-Hellman Example:</a:t>
            </a:r>
            <a:endParaRPr lang="en-US" sz="2900" dirty="0">
              <a:ea typeface="ＭＳ Ｐゴシック" pitchFamily="-107" charset="-128"/>
            </a:endParaRPr>
          </a:p>
          <a:p>
            <a:pPr lvl="1">
              <a:lnSpc>
                <a:spcPct val="90000"/>
              </a:lnSpc>
              <a:defRPr/>
            </a:pPr>
            <a:r>
              <a:rPr lang="en-US" sz="2100" dirty="0">
                <a:ea typeface="ＭＳ Ｐゴシック" pitchFamily="-107" charset="-128"/>
              </a:rPr>
              <a:t>users Alice &amp; Bob who wish to swap keys:</a:t>
            </a:r>
          </a:p>
          <a:p>
            <a:pPr lvl="2">
              <a:lnSpc>
                <a:spcPct val="90000"/>
              </a:lnSpc>
              <a:defRPr/>
            </a:pPr>
            <a:r>
              <a:rPr lang="en-US" sz="1900" dirty="0">
                <a:ea typeface="ＭＳ Ｐゴシック" pitchFamily="-107" charset="-128"/>
              </a:rPr>
              <a:t>agree on prime </a:t>
            </a:r>
            <a:r>
              <a:rPr lang="en-US" sz="1900" dirty="0">
                <a:latin typeface="Courier New" pitchFamily="49" charset="0"/>
                <a:ea typeface="ＭＳ Ｐゴシック" pitchFamily="-107" charset="-128"/>
              </a:rPr>
              <a:t>q=353</a:t>
            </a:r>
            <a:r>
              <a:rPr lang="en-US" sz="1900" dirty="0">
                <a:ea typeface="ＭＳ Ｐゴシック" pitchFamily="-107" charset="-128"/>
              </a:rPr>
              <a:t> and </a:t>
            </a:r>
            <a:r>
              <a:rPr lang="el-GR" sz="1900" dirty="0">
                <a:latin typeface="Courier New" pitchFamily="49" charset="0"/>
                <a:ea typeface="ＭＳ Ｐゴシック" pitchFamily="-107" charset="-128"/>
                <a:cs typeface="Arial" pitchFamily="34" charset="0"/>
              </a:rPr>
              <a:t>α</a:t>
            </a:r>
            <a:r>
              <a:rPr lang="en-US" sz="1900" dirty="0">
                <a:latin typeface="Courier New" pitchFamily="49" charset="0"/>
                <a:ea typeface="ＭＳ Ｐゴシック" pitchFamily="-107" charset="-128"/>
                <a:cs typeface="Arial" pitchFamily="34" charset="0"/>
              </a:rPr>
              <a:t>=3</a:t>
            </a:r>
            <a:endParaRPr lang="en-US" sz="1900" dirty="0">
              <a:latin typeface="Courier New" pitchFamily="49" charset="0"/>
              <a:ea typeface="ＭＳ Ｐゴシック" pitchFamily="-107" charset="-128"/>
            </a:endParaRPr>
          </a:p>
          <a:p>
            <a:pPr lvl="2">
              <a:lnSpc>
                <a:spcPct val="90000"/>
              </a:lnSpc>
              <a:defRPr/>
            </a:pPr>
            <a:r>
              <a:rPr lang="en-US" sz="1900" dirty="0">
                <a:ea typeface="ＭＳ Ｐゴシック" pitchFamily="-107" charset="-128"/>
              </a:rPr>
              <a:t>select random secret keys:</a:t>
            </a:r>
          </a:p>
          <a:p>
            <a:pPr lvl="3">
              <a:lnSpc>
                <a:spcPct val="90000"/>
              </a:lnSpc>
              <a:defRPr/>
            </a:pPr>
            <a:r>
              <a:rPr lang="en-AU" sz="2000" dirty="0">
                <a:ea typeface="ＭＳ Ｐゴシック" pitchFamily="-107" charset="-128"/>
              </a:rPr>
              <a:t>Alice chooses </a:t>
            </a:r>
            <a:r>
              <a:rPr lang="en-AU" sz="2000" dirty="0" err="1">
                <a:latin typeface="Courier New" pitchFamily="49" charset="0"/>
                <a:ea typeface="ＭＳ Ｐゴシック" pitchFamily="-107" charset="-128"/>
              </a:rPr>
              <a:t>x</a:t>
            </a:r>
            <a:r>
              <a:rPr lang="en-AU" sz="2000" baseline="-25000" dirty="0" err="1">
                <a:latin typeface="Courier New" pitchFamily="49" charset="0"/>
                <a:ea typeface="ＭＳ Ｐゴシック" pitchFamily="-107" charset="-128"/>
              </a:rPr>
              <a:t>A</a:t>
            </a:r>
            <a:r>
              <a:rPr lang="en-AU" sz="2000" dirty="0">
                <a:latin typeface="Courier New" pitchFamily="49" charset="0"/>
                <a:ea typeface="ＭＳ Ｐゴシック" pitchFamily="-107" charset="-128"/>
              </a:rPr>
              <a:t>=97 &amp; </a:t>
            </a:r>
            <a:r>
              <a:rPr lang="en-AU" sz="2000" dirty="0">
                <a:ea typeface="ＭＳ Ｐゴシック" pitchFamily="-107" charset="-128"/>
              </a:rPr>
              <a:t>Bob chooses </a:t>
            </a:r>
            <a:r>
              <a:rPr lang="en-AU" sz="2000" dirty="0" err="1">
                <a:latin typeface="Courier New" pitchFamily="49" charset="0"/>
                <a:ea typeface="ＭＳ Ｐゴシック" pitchFamily="-107" charset="-128"/>
              </a:rPr>
              <a:t>x</a:t>
            </a:r>
            <a:r>
              <a:rPr lang="en-AU" sz="2000" baseline="-25000" dirty="0" err="1">
                <a:latin typeface="Courier New" pitchFamily="49" charset="0"/>
                <a:ea typeface="ＭＳ Ｐゴシック" pitchFamily="-107" charset="-128"/>
              </a:rPr>
              <a:t>B</a:t>
            </a:r>
            <a:r>
              <a:rPr lang="en-AU" sz="2000" dirty="0">
                <a:latin typeface="Courier New" pitchFamily="49" charset="0"/>
                <a:ea typeface="ＭＳ Ｐゴシック" pitchFamily="-107" charset="-128"/>
              </a:rPr>
              <a:t>=233</a:t>
            </a:r>
          </a:p>
          <a:p>
            <a:pPr lvl="2">
              <a:lnSpc>
                <a:spcPct val="90000"/>
              </a:lnSpc>
              <a:defRPr/>
            </a:pPr>
            <a:r>
              <a:rPr lang="en-US" sz="1900" dirty="0">
                <a:ea typeface="ＭＳ Ｐゴシック" pitchFamily="-107" charset="-128"/>
              </a:rPr>
              <a:t>compute respective public keys:</a:t>
            </a:r>
          </a:p>
          <a:p>
            <a:pPr lvl="3">
              <a:lnSpc>
                <a:spcPct val="90000"/>
              </a:lnSpc>
              <a:defRPr/>
            </a:pP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A</a:t>
            </a:r>
            <a:r>
              <a:rPr lang="en-AU" sz="2000" dirty="0">
                <a:latin typeface="Courier New" pitchFamily="49" charset="0"/>
                <a:ea typeface="ＭＳ Ｐゴシック" pitchFamily="-107" charset="-128"/>
              </a:rPr>
              <a:t>=</a:t>
            </a:r>
            <a:r>
              <a:rPr lang="en-US" sz="2000" dirty="0">
                <a:ea typeface="ＭＳ Ｐゴシック" pitchFamily="-107" charset="-128"/>
                <a:cs typeface="Arial" pitchFamily="34" charset="0"/>
              </a:rPr>
              <a:t>3</a:t>
            </a:r>
            <a:r>
              <a:rPr lang="en-AU" sz="2000" baseline="60000" dirty="0">
                <a:latin typeface="Courier New" pitchFamily="49" charset="0"/>
                <a:ea typeface="ＭＳ Ｐゴシック" pitchFamily="-107" charset="-128"/>
              </a:rPr>
              <a:t>97 </a:t>
            </a:r>
            <a:r>
              <a:rPr lang="en-AU" sz="2000" dirty="0">
                <a:latin typeface="Courier New" pitchFamily="49" charset="0"/>
                <a:ea typeface="ＭＳ Ｐゴシック" pitchFamily="-107" charset="-128"/>
              </a:rPr>
              <a:t> mod 353 = 40	</a:t>
            </a:r>
            <a:r>
              <a:rPr lang="en-AU" sz="2000" dirty="0">
                <a:ea typeface="ＭＳ Ｐゴシック" pitchFamily="-107" charset="-128"/>
              </a:rPr>
              <a:t>(Alice)</a:t>
            </a:r>
          </a:p>
          <a:p>
            <a:pPr lvl="3">
              <a:lnSpc>
                <a:spcPct val="90000"/>
              </a:lnSpc>
              <a:defRPr/>
            </a:pP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B</a:t>
            </a:r>
            <a:r>
              <a:rPr lang="en-AU" sz="2000" dirty="0">
                <a:latin typeface="Courier New" pitchFamily="49" charset="0"/>
                <a:ea typeface="ＭＳ Ｐゴシック" pitchFamily="-107" charset="-128"/>
              </a:rPr>
              <a:t>=</a:t>
            </a:r>
            <a:r>
              <a:rPr lang="en-US" sz="2000" dirty="0">
                <a:ea typeface="ＭＳ Ｐゴシック" pitchFamily="-107" charset="-128"/>
                <a:cs typeface="Arial" pitchFamily="34" charset="0"/>
              </a:rPr>
              <a:t>3</a:t>
            </a:r>
            <a:r>
              <a:rPr lang="en-AU" sz="2000" baseline="60000" dirty="0">
                <a:latin typeface="Courier New" pitchFamily="49" charset="0"/>
                <a:ea typeface="ＭＳ Ｐゴシック" pitchFamily="-107" charset="-128"/>
              </a:rPr>
              <a:t>233</a:t>
            </a:r>
            <a:r>
              <a:rPr lang="en-AU" sz="2000" dirty="0">
                <a:latin typeface="Courier New" pitchFamily="49" charset="0"/>
                <a:ea typeface="ＭＳ Ｐゴシック" pitchFamily="-107" charset="-128"/>
              </a:rPr>
              <a:t> mod 353 = 248	</a:t>
            </a:r>
            <a:r>
              <a:rPr lang="en-AU" sz="2000" dirty="0">
                <a:ea typeface="ＭＳ Ｐゴシック" pitchFamily="-107" charset="-128"/>
              </a:rPr>
              <a:t>(Bob)</a:t>
            </a:r>
          </a:p>
          <a:p>
            <a:pPr lvl="2">
              <a:lnSpc>
                <a:spcPct val="90000"/>
              </a:lnSpc>
              <a:defRPr/>
            </a:pPr>
            <a:r>
              <a:rPr lang="en-US" sz="1900" dirty="0">
                <a:ea typeface="ＭＳ Ｐゴシック" pitchFamily="-107" charset="-128"/>
              </a:rPr>
              <a:t>compute shared session key as:</a:t>
            </a:r>
          </a:p>
          <a:p>
            <a:pPr lvl="3">
              <a:lnSpc>
                <a:spcPct val="90000"/>
              </a:lnSpc>
              <a:defRPr/>
            </a:pPr>
            <a:r>
              <a:rPr lang="en-AU" sz="2000" dirty="0">
                <a:latin typeface="Courier New" pitchFamily="49" charset="0"/>
                <a:ea typeface="ＭＳ Ｐゴシック" pitchFamily="-107" charset="-128"/>
              </a:rPr>
              <a:t>K</a:t>
            </a:r>
            <a:r>
              <a:rPr lang="en-AU" sz="2000" baseline="-25000" dirty="0">
                <a:latin typeface="Courier New" pitchFamily="49" charset="0"/>
                <a:ea typeface="ＭＳ Ｐゴシック" pitchFamily="-107" charset="-128"/>
              </a:rPr>
              <a:t>AB</a:t>
            </a:r>
            <a:r>
              <a:rPr lang="en-AU" sz="2000" dirty="0">
                <a:latin typeface="Courier New" pitchFamily="49" charset="0"/>
                <a:ea typeface="ＭＳ Ｐゴシック" pitchFamily="-107" charset="-128"/>
              </a:rPr>
              <a:t>= </a:t>
            </a: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B</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A</a:t>
            </a:r>
            <a:r>
              <a:rPr lang="en-AU" sz="2000" dirty="0">
                <a:latin typeface="Courier New" pitchFamily="49" charset="0"/>
                <a:ea typeface="ＭＳ Ｐゴシック" pitchFamily="-107" charset="-128"/>
              </a:rPr>
              <a:t> mod 353 = </a:t>
            </a:r>
            <a:r>
              <a:rPr lang="en-US" sz="2000" dirty="0">
                <a:latin typeface="Courier New" pitchFamily="49" charset="0"/>
                <a:ea typeface="ＭＳ Ｐゴシック" pitchFamily="-107" charset="-128"/>
                <a:cs typeface="Arial" pitchFamily="34" charset="0"/>
              </a:rPr>
              <a:t>248</a:t>
            </a:r>
            <a:r>
              <a:rPr lang="en-AU" sz="2000" baseline="60000" dirty="0">
                <a:latin typeface="Courier New" pitchFamily="49" charset="0"/>
                <a:ea typeface="ＭＳ Ｐゴシック" pitchFamily="-107" charset="-128"/>
                <a:cs typeface="Courier New" pitchFamily="49" charset="0"/>
              </a:rPr>
              <a:t>97</a:t>
            </a:r>
            <a:r>
              <a:rPr lang="en-AU" sz="2000" dirty="0">
                <a:latin typeface="Courier New" pitchFamily="49" charset="0"/>
                <a:ea typeface="ＭＳ Ｐゴシック" pitchFamily="-107" charset="-128"/>
                <a:cs typeface="Courier New" pitchFamily="49" charset="0"/>
              </a:rPr>
              <a:t> </a:t>
            </a:r>
            <a:r>
              <a:rPr lang="en-AU" sz="2000" dirty="0">
                <a:latin typeface="Courier New" pitchFamily="49" charset="0"/>
                <a:ea typeface="ＭＳ Ｐゴシック" pitchFamily="-107" charset="-128"/>
              </a:rPr>
              <a:t>= 160	</a:t>
            </a:r>
            <a:r>
              <a:rPr lang="en-AU" sz="2000" dirty="0">
                <a:ea typeface="ＭＳ Ｐゴシック" pitchFamily="-107" charset="-128"/>
              </a:rPr>
              <a:t>(Alice)</a:t>
            </a:r>
          </a:p>
          <a:p>
            <a:pPr lvl="3">
              <a:lnSpc>
                <a:spcPct val="90000"/>
              </a:lnSpc>
              <a:defRPr/>
            </a:pPr>
            <a:r>
              <a:rPr lang="en-AU" sz="2000" dirty="0">
                <a:latin typeface="Courier New" pitchFamily="49" charset="0"/>
                <a:ea typeface="ＭＳ Ｐゴシック" pitchFamily="-107" charset="-128"/>
              </a:rPr>
              <a:t>K</a:t>
            </a:r>
            <a:r>
              <a:rPr lang="en-AU" sz="2000" baseline="-25000" dirty="0">
                <a:latin typeface="Courier New" pitchFamily="49" charset="0"/>
                <a:ea typeface="ＭＳ Ｐゴシック" pitchFamily="-107" charset="-128"/>
              </a:rPr>
              <a:t>AB</a:t>
            </a:r>
            <a:r>
              <a:rPr lang="en-AU" sz="2000" dirty="0">
                <a:latin typeface="Courier New" pitchFamily="49" charset="0"/>
                <a:ea typeface="ＭＳ Ｐゴシック" pitchFamily="-107" charset="-128"/>
              </a:rPr>
              <a:t>= </a:t>
            </a:r>
            <a:r>
              <a:rPr lang="en-AU" sz="2000" dirty="0" err="1">
                <a:latin typeface="Courier New" pitchFamily="49" charset="0"/>
                <a:ea typeface="ＭＳ Ｐゴシック" pitchFamily="-107" charset="-128"/>
              </a:rPr>
              <a:t>y</a:t>
            </a:r>
            <a:r>
              <a:rPr lang="en-AU" sz="2000" baseline="-25000" dirty="0" err="1">
                <a:latin typeface="Courier New" pitchFamily="49" charset="0"/>
                <a:ea typeface="ＭＳ Ｐゴシック" pitchFamily="-107" charset="-128"/>
              </a:rPr>
              <a:t>A</a:t>
            </a:r>
            <a:r>
              <a:rPr lang="en-AU" sz="2000" baseline="60000" dirty="0" err="1">
                <a:latin typeface="Courier New" pitchFamily="49" charset="0"/>
                <a:ea typeface="ＭＳ Ｐゴシック" pitchFamily="-107" charset="-128"/>
              </a:rPr>
              <a:t>x</a:t>
            </a:r>
            <a:r>
              <a:rPr lang="en-AU" sz="2000" baseline="40000" dirty="0" err="1">
                <a:latin typeface="Courier New" pitchFamily="49" charset="0"/>
                <a:ea typeface="ＭＳ Ｐゴシック" pitchFamily="-107" charset="-128"/>
              </a:rPr>
              <a:t>B</a:t>
            </a:r>
            <a:r>
              <a:rPr lang="en-AU" sz="2000" dirty="0">
                <a:latin typeface="Courier New" pitchFamily="49" charset="0"/>
                <a:ea typeface="ＭＳ Ｐゴシック" pitchFamily="-107" charset="-128"/>
              </a:rPr>
              <a:t> mod 353 = </a:t>
            </a:r>
            <a:r>
              <a:rPr lang="en-US" sz="2000" dirty="0">
                <a:latin typeface="Courier New" pitchFamily="49" charset="0"/>
                <a:ea typeface="ＭＳ Ｐゴシック" pitchFamily="-107" charset="-128"/>
                <a:cs typeface="Arial" pitchFamily="34" charset="0"/>
              </a:rPr>
              <a:t>40</a:t>
            </a:r>
            <a:r>
              <a:rPr lang="en-AU" sz="2000" baseline="60000" dirty="0">
                <a:latin typeface="Courier New" pitchFamily="49" charset="0"/>
                <a:ea typeface="ＭＳ Ｐゴシック" pitchFamily="-107" charset="-128"/>
              </a:rPr>
              <a:t>233</a:t>
            </a:r>
            <a:r>
              <a:rPr lang="en-AU" sz="2000" dirty="0">
                <a:latin typeface="Courier New" pitchFamily="49" charset="0"/>
                <a:ea typeface="ＭＳ Ｐゴシック" pitchFamily="-107" charset="-128"/>
              </a:rPr>
              <a:t> = 160	</a:t>
            </a:r>
            <a:r>
              <a:rPr lang="en-AU" sz="2000" dirty="0">
                <a:ea typeface="ＭＳ Ｐゴシック" pitchFamily="-107" charset="-128"/>
              </a:rPr>
              <a:t>(Bob)</a:t>
            </a:r>
          </a:p>
          <a:p>
            <a:pPr marL="0" indent="0" algn="ctr" eaLnBrk="1" hangingPunct="1">
              <a:lnSpc>
                <a:spcPct val="90000"/>
              </a:lnSpc>
              <a:buNone/>
              <a:defRPr/>
            </a:pPr>
            <a:endParaRPr lang="en-AU" sz="2400" dirty="0">
              <a:ea typeface="ＭＳ Ｐゴシック" pitchFamily="-107" charset="-128"/>
            </a:endParaRPr>
          </a:p>
          <a:p>
            <a:endParaRPr lang="en-US" dirty="0"/>
          </a:p>
        </p:txBody>
      </p:sp>
    </p:spTree>
    <p:extLst>
      <p:ext uri="{BB962C8B-B14F-4D97-AF65-F5344CB8AC3E}">
        <p14:creationId xmlns:p14="http://schemas.microsoft.com/office/powerpoint/2010/main" val="1380614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E7BEB-5B76-595A-46E2-D1114994DF4C}"/>
              </a:ext>
            </a:extLst>
          </p:cNvPr>
          <p:cNvSpPr>
            <a:spLocks noGrp="1"/>
          </p:cNvSpPr>
          <p:nvPr>
            <p:ph type="title"/>
          </p:nvPr>
        </p:nvSpPr>
        <p:spPr/>
        <p:txBody>
          <a:bodyPr/>
          <a:lstStyle/>
          <a:p>
            <a:r>
              <a:rPr lang="en-US" dirty="0"/>
              <a:t>Cont.</a:t>
            </a:r>
          </a:p>
        </p:txBody>
      </p:sp>
      <p:sp>
        <p:nvSpPr>
          <p:cNvPr id="3" name="Content Placeholder 2">
            <a:extLst>
              <a:ext uri="{FF2B5EF4-FFF2-40B4-BE49-F238E27FC236}">
                <a16:creationId xmlns:a16="http://schemas.microsoft.com/office/drawing/2014/main" id="{67D2FE77-7E8D-4435-3633-B91F9DAC71EB}"/>
              </a:ext>
            </a:extLst>
          </p:cNvPr>
          <p:cNvSpPr>
            <a:spLocks noGrp="1"/>
          </p:cNvSpPr>
          <p:nvPr>
            <p:ph idx="1"/>
          </p:nvPr>
        </p:nvSpPr>
        <p:spPr/>
        <p:txBody>
          <a:bodyPr>
            <a:normAutofit fontScale="92500"/>
          </a:bodyPr>
          <a:lstStyle/>
          <a:p>
            <a:r>
              <a:rPr lang="en-US" dirty="0"/>
              <a:t>Users could create random private/public Diffie-Hellman keys each time they communicate</a:t>
            </a:r>
          </a:p>
          <a:p>
            <a:r>
              <a:rPr lang="en-US" dirty="0"/>
              <a:t>Users could create a known private/public Diffie-Hellman key and publish in a directory, then consulted and used to securely communicate with them</a:t>
            </a:r>
          </a:p>
          <a:p>
            <a:r>
              <a:rPr lang="en-US" dirty="0"/>
              <a:t>Vulnerable to Man-in-the-Middle-Attack</a:t>
            </a:r>
          </a:p>
          <a:p>
            <a:pPr lvl="1"/>
            <a:r>
              <a:rPr lang="en-US" sz="2100" dirty="0">
                <a:latin typeface="Times New Roman" pitchFamily="18" charset="0"/>
              </a:rPr>
              <a:t>an attacker intercepts the messages exchanged between Alice and Bob and builds a shared key with Alice and another shared key with Bob. Both Alice and Bob know nothing and exchange encrypted messages through the attacker.</a:t>
            </a:r>
            <a:endParaRPr lang="en-US" dirty="0"/>
          </a:p>
          <a:p>
            <a:r>
              <a:rPr lang="en-US" dirty="0"/>
              <a:t>Authentication of the keys is needed</a:t>
            </a:r>
          </a:p>
          <a:p>
            <a:endParaRPr lang="en-US" dirty="0"/>
          </a:p>
        </p:txBody>
      </p:sp>
    </p:spTree>
    <p:extLst>
      <p:ext uri="{BB962C8B-B14F-4D97-AF65-F5344CB8AC3E}">
        <p14:creationId xmlns:p14="http://schemas.microsoft.com/office/powerpoint/2010/main" val="18878749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823CA-B9FF-71B9-79F9-A2979981428A}"/>
              </a:ext>
            </a:extLst>
          </p:cNvPr>
          <p:cNvSpPr>
            <a:spLocks noGrp="1"/>
          </p:cNvSpPr>
          <p:nvPr>
            <p:ph type="title"/>
          </p:nvPr>
        </p:nvSpPr>
        <p:spPr/>
        <p:txBody>
          <a:bodyPr/>
          <a:lstStyle/>
          <a:p>
            <a:r>
              <a:rPr lang="en-US" sz="4400" dirty="0">
                <a:solidFill>
                  <a:srgbClr val="FFFFFF"/>
                </a:solidFill>
                <a:ea typeface="ＭＳ Ｐゴシック" pitchFamily="-107" charset="-128"/>
              </a:rPr>
              <a:t>Elliptic Curve Cryptography (ECC)</a:t>
            </a:r>
            <a:endParaRPr lang="en-US" dirty="0"/>
          </a:p>
        </p:txBody>
      </p:sp>
      <p:sp>
        <p:nvSpPr>
          <p:cNvPr id="3" name="Content Placeholder 2">
            <a:extLst>
              <a:ext uri="{FF2B5EF4-FFF2-40B4-BE49-F238E27FC236}">
                <a16:creationId xmlns:a16="http://schemas.microsoft.com/office/drawing/2014/main" id="{E2DC8E72-C636-B0C8-2A1A-0CA4A2E16202}"/>
              </a:ext>
            </a:extLst>
          </p:cNvPr>
          <p:cNvSpPr>
            <a:spLocks noGrp="1"/>
          </p:cNvSpPr>
          <p:nvPr>
            <p:ph idx="1"/>
          </p:nvPr>
        </p:nvSpPr>
        <p:spPr/>
        <p:txBody>
          <a:bodyPr>
            <a:normAutofit fontScale="85000" lnSpcReduction="20000"/>
          </a:bodyPr>
          <a:lstStyle/>
          <a:p>
            <a:r>
              <a:rPr lang="en-US" sz="2400" dirty="0">
                <a:solidFill>
                  <a:srgbClr val="FFFFFF"/>
                </a:solidFill>
                <a:ea typeface="ＭＳ Ｐゴシック" pitchFamily="-107" charset="-128"/>
              </a:rPr>
              <a:t>majority of public-key cryptography (RSA, D-H) use either integer or polynomial arithmetic with very large numbers/polynomials</a:t>
            </a:r>
          </a:p>
          <a:p>
            <a:pPr lvl="1"/>
            <a:r>
              <a:rPr lang="en-US" sz="2100" dirty="0">
                <a:solidFill>
                  <a:srgbClr val="FFFFFF"/>
                </a:solidFill>
                <a:ea typeface="ＭＳ Ｐゴシック" pitchFamily="-107" charset="-128"/>
              </a:rPr>
              <a:t>using very large numbers/polynomials imposes a significant load in storing and processing keys and messages</a:t>
            </a:r>
          </a:p>
          <a:p>
            <a:r>
              <a:rPr lang="en-US" sz="2400" dirty="0">
                <a:solidFill>
                  <a:srgbClr val="FFFFFF"/>
                </a:solidFill>
                <a:ea typeface="ＭＳ Ｐゴシック" pitchFamily="-107" charset="-128"/>
              </a:rPr>
              <a:t>an alternative to RSA is to use elliptic curve arithmetic that offers same security with smaller bit sizes</a:t>
            </a:r>
          </a:p>
          <a:p>
            <a:r>
              <a:rPr lang="en-US" sz="2400" dirty="0">
                <a:solidFill>
                  <a:srgbClr val="FFFFFF"/>
                </a:solidFill>
                <a:ea typeface="ＭＳ Ｐゴシック" pitchFamily="-107" charset="-128"/>
              </a:rPr>
              <a:t>ECC is newer, but not as well analyzed</a:t>
            </a:r>
          </a:p>
          <a:p>
            <a:pPr eaLnBrk="1" hangingPunct="1">
              <a:defRPr/>
            </a:pPr>
            <a:r>
              <a:rPr lang="en-US" sz="2000" dirty="0">
                <a:ea typeface="ＭＳ Ｐゴシック" pitchFamily="-107" charset="-128"/>
              </a:rPr>
              <a:t>relies on elliptic curve logarithm problem</a:t>
            </a:r>
          </a:p>
          <a:p>
            <a:pPr eaLnBrk="1" hangingPunct="1">
              <a:defRPr/>
            </a:pPr>
            <a:r>
              <a:rPr lang="en-US" sz="2000" dirty="0">
                <a:ea typeface="ＭＳ Ｐゴシック" pitchFamily="-107" charset="-128"/>
              </a:rPr>
              <a:t>compared to factoring, can use much smaller key sizes than with RSA etc.</a:t>
            </a:r>
          </a:p>
          <a:p>
            <a:pPr eaLnBrk="1" hangingPunct="1">
              <a:defRPr/>
            </a:pPr>
            <a:r>
              <a:rPr lang="en-US" sz="2000" dirty="0">
                <a:ea typeface="ＭＳ Ｐゴシック" pitchFamily="-107" charset="-128"/>
              </a:rPr>
              <a:t>for similar security ECC offers significant computational advantages</a:t>
            </a:r>
          </a:p>
          <a:p>
            <a:pPr eaLnBrk="1" hangingPunct="1">
              <a:defRPr/>
            </a:pPr>
            <a:r>
              <a:rPr lang="en-US" sz="2000" dirty="0">
                <a:ea typeface="ＭＳ Ｐゴシック" pitchFamily="-107" charset="-128"/>
              </a:rPr>
              <a:t>ECC provides the same applications as with RSA and </a:t>
            </a:r>
            <a:r>
              <a:rPr lang="en-US" sz="2000" dirty="0" err="1">
                <a:ea typeface="ＭＳ Ｐゴシック" pitchFamily="-107" charset="-128"/>
              </a:rPr>
              <a:t>ElGamal</a:t>
            </a:r>
            <a:r>
              <a:rPr lang="en-US" sz="2000" dirty="0">
                <a:ea typeface="ＭＳ Ｐゴシック" pitchFamily="-107" charset="-128"/>
              </a:rPr>
              <a:t> algorithms</a:t>
            </a:r>
            <a:endParaRPr lang="en-AU" sz="2000" dirty="0">
              <a:ea typeface="ＭＳ Ｐゴシック" pitchFamily="-107" charset="-128"/>
            </a:endParaRPr>
          </a:p>
          <a:p>
            <a:endParaRPr lang="en-US" dirty="0"/>
          </a:p>
        </p:txBody>
      </p:sp>
    </p:spTree>
    <p:extLst>
      <p:ext uri="{BB962C8B-B14F-4D97-AF65-F5344CB8AC3E}">
        <p14:creationId xmlns:p14="http://schemas.microsoft.com/office/powerpoint/2010/main" val="576278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Rectangle 12">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5072"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7AFB6B5-71F3-E5DB-2982-BAE927245357}"/>
              </a:ext>
            </a:extLst>
          </p:cNvPr>
          <p:cNvSpPr>
            <a:spLocks noGrp="1"/>
          </p:cNvSpPr>
          <p:nvPr>
            <p:ph type="title"/>
          </p:nvPr>
        </p:nvSpPr>
        <p:spPr>
          <a:xfrm>
            <a:off x="758952" y="455613"/>
            <a:ext cx="4767031" cy="1549400"/>
          </a:xfrm>
        </p:spPr>
        <p:txBody>
          <a:bodyPr>
            <a:normAutofit/>
          </a:bodyPr>
          <a:lstStyle/>
          <a:p>
            <a:r>
              <a:rPr lang="en-US">
                <a:ea typeface="ＭＳ Ｐゴシック" pitchFamily="-107" charset="-128"/>
              </a:rPr>
              <a:t>Triple-DES with Two-Keys</a:t>
            </a:r>
            <a:endParaRPr lang="en-US" dirty="0"/>
          </a:p>
        </p:txBody>
      </p:sp>
      <p:sp>
        <p:nvSpPr>
          <p:cNvPr id="3" name="Content Placeholder 2">
            <a:extLst>
              <a:ext uri="{FF2B5EF4-FFF2-40B4-BE49-F238E27FC236}">
                <a16:creationId xmlns:a16="http://schemas.microsoft.com/office/drawing/2014/main" id="{1F7222A6-B3FB-9B71-0E66-034B66FC9701}"/>
              </a:ext>
            </a:extLst>
          </p:cNvPr>
          <p:cNvSpPr>
            <a:spLocks noGrp="1"/>
          </p:cNvSpPr>
          <p:nvPr>
            <p:ph idx="1"/>
          </p:nvPr>
        </p:nvSpPr>
        <p:spPr>
          <a:xfrm>
            <a:off x="758952" y="2160588"/>
            <a:ext cx="4767031" cy="3925887"/>
          </a:xfrm>
        </p:spPr>
        <p:txBody>
          <a:bodyPr>
            <a:normAutofit/>
          </a:bodyPr>
          <a:lstStyle/>
          <a:p>
            <a:pPr eaLnBrk="1" hangingPunct="1">
              <a:lnSpc>
                <a:spcPct val="100000"/>
              </a:lnSpc>
            </a:pPr>
            <a:r>
              <a:rPr lang="en-US" sz="1400" dirty="0">
                <a:ea typeface="ＭＳ Ｐゴシック" pitchFamily="-107" charset="-128"/>
              </a:rPr>
              <a:t>would seem to need 3 distinct keys but can use 2 keys with E-D-E sequence.</a:t>
            </a:r>
          </a:p>
          <a:p>
            <a:pPr marL="0" indent="0" algn="ctr" eaLnBrk="1" hangingPunct="1">
              <a:lnSpc>
                <a:spcPct val="100000"/>
              </a:lnSpc>
              <a:buNone/>
            </a:pPr>
            <a:r>
              <a:rPr lang="en-US" sz="1400" dirty="0">
                <a:ea typeface="ＭＳ Ｐゴシック" pitchFamily="-107" charset="-128"/>
              </a:rPr>
              <a:t>C = E</a:t>
            </a:r>
            <a:r>
              <a:rPr lang="en-US" sz="1400" baseline="-25000" dirty="0">
                <a:ea typeface="ＭＳ Ｐゴシック" pitchFamily="-107" charset="-128"/>
              </a:rPr>
              <a:t>K1</a:t>
            </a:r>
            <a:r>
              <a:rPr lang="en-US" sz="1400" dirty="0">
                <a:ea typeface="ＭＳ Ｐゴシック" pitchFamily="-107" charset="-128"/>
              </a:rPr>
              <a:t>(D</a:t>
            </a:r>
            <a:r>
              <a:rPr lang="en-US" sz="1400" baseline="-25000" dirty="0">
                <a:ea typeface="ＭＳ Ｐゴシック" pitchFamily="-107" charset="-128"/>
              </a:rPr>
              <a:t>K2</a:t>
            </a:r>
            <a:r>
              <a:rPr lang="en-US" sz="1400" dirty="0">
                <a:ea typeface="ＭＳ Ｐゴシック" pitchFamily="-107" charset="-128"/>
              </a:rPr>
              <a:t>(E</a:t>
            </a:r>
            <a:r>
              <a:rPr lang="en-US" sz="1400" baseline="-25000" dirty="0">
                <a:ea typeface="ＭＳ Ｐゴシック" pitchFamily="-107" charset="-128"/>
              </a:rPr>
              <a:t>K1</a:t>
            </a:r>
            <a:r>
              <a:rPr lang="en-US" sz="1400" dirty="0">
                <a:ea typeface="ＭＳ Ｐゴシック" pitchFamily="-107" charset="-128"/>
              </a:rPr>
              <a:t>(P)))</a:t>
            </a:r>
          </a:p>
          <a:p>
            <a:pPr eaLnBrk="1" hangingPunct="1">
              <a:lnSpc>
                <a:spcPct val="100000"/>
              </a:lnSpc>
            </a:pPr>
            <a:r>
              <a:rPr lang="en-US" sz="1400" dirty="0">
                <a:ea typeface="Calibri" panose="020F0502020204030204" pitchFamily="34" charset="0"/>
                <a:cs typeface="Arial" panose="020B0604020202020204" pitchFamily="34" charset="0"/>
              </a:rPr>
              <a:t>t</a:t>
            </a:r>
            <a:r>
              <a:rPr lang="en-US" sz="1400" dirty="0">
                <a:effectLst/>
                <a:ea typeface="Calibri" panose="020F0502020204030204" pitchFamily="34" charset="0"/>
                <a:cs typeface="Arial" panose="020B0604020202020204" pitchFamily="34" charset="0"/>
              </a:rPr>
              <a:t>he use of encryption &amp; decryption stages is equivalent </a:t>
            </a:r>
            <a:r>
              <a:rPr lang="en-US" sz="1400" dirty="0">
                <a:ea typeface="ＭＳ Ｐゴシック" pitchFamily="-107" charset="-128"/>
              </a:rPr>
              <a:t>in security</a:t>
            </a:r>
            <a:r>
              <a:rPr lang="en-US" sz="1400" dirty="0">
                <a:effectLst/>
                <a:ea typeface="Calibri" panose="020F0502020204030204" pitchFamily="34" charset="0"/>
                <a:cs typeface="Arial" panose="020B0604020202020204" pitchFamily="34" charset="0"/>
              </a:rPr>
              <a:t>, but the chosen </a:t>
            </a:r>
            <a:r>
              <a:rPr lang="en-US" sz="1400" dirty="0">
                <a:ea typeface="ＭＳ Ｐゴシック" pitchFamily="-107" charset="-128"/>
              </a:rPr>
              <a:t>E-D-E </a:t>
            </a:r>
            <a:r>
              <a:rPr lang="en-US" sz="1400" dirty="0">
                <a:effectLst/>
                <a:ea typeface="Calibri" panose="020F0502020204030204" pitchFamily="34" charset="0"/>
                <a:cs typeface="Arial" panose="020B0604020202020204" pitchFamily="34" charset="0"/>
              </a:rPr>
              <a:t>structure allows for compatibility with single-DES implementations.</a:t>
            </a:r>
          </a:p>
          <a:p>
            <a:pPr eaLnBrk="1" hangingPunct="1">
              <a:lnSpc>
                <a:spcPct val="100000"/>
              </a:lnSpc>
            </a:pPr>
            <a:r>
              <a:rPr lang="en-US" sz="1400" dirty="0">
                <a:ea typeface="ＭＳ Ｐゴシック" pitchFamily="-107" charset="-128"/>
              </a:rPr>
              <a:t>if K1=K2 then can work with single DES</a:t>
            </a:r>
          </a:p>
          <a:p>
            <a:pPr eaLnBrk="1" hangingPunct="1">
              <a:lnSpc>
                <a:spcPct val="100000"/>
              </a:lnSpc>
            </a:pPr>
            <a:r>
              <a:rPr lang="en-US" sz="1400" dirty="0">
                <a:ea typeface="ＭＳ Ｐゴシック" pitchFamily="-107" charset="-128"/>
              </a:rPr>
              <a:t>no current known practical attacks</a:t>
            </a:r>
          </a:p>
          <a:p>
            <a:pPr eaLnBrk="1" hangingPunct="1">
              <a:lnSpc>
                <a:spcPct val="100000"/>
              </a:lnSpc>
            </a:pPr>
            <a:r>
              <a:rPr lang="en-AU" sz="1400" dirty="0">
                <a:ea typeface="ＭＳ Ｐゴシック" pitchFamily="-107" charset="-128"/>
              </a:rPr>
              <a:t>suffers from being 3 times slower to run</a:t>
            </a:r>
          </a:p>
          <a:p>
            <a:pPr eaLnBrk="1" hangingPunct="1">
              <a:lnSpc>
                <a:spcPct val="100000"/>
              </a:lnSpc>
            </a:pPr>
            <a:r>
              <a:rPr lang="en-US" sz="1400" dirty="0">
                <a:ea typeface="ＭＳ Ｐゴシック" pitchFamily="-107" charset="-128"/>
              </a:rPr>
              <a:t>To  break this arrangement using MitM, the attacker needs a computing effort in the order of 2 </a:t>
            </a:r>
            <a:r>
              <a:rPr lang="en-US" sz="1400" baseline="30000" dirty="0">
                <a:ea typeface="ＭＳ Ｐゴシック" pitchFamily="-107" charset="-128"/>
              </a:rPr>
              <a:t>N+N</a:t>
            </a:r>
            <a:r>
              <a:rPr lang="en-US" sz="1400" dirty="0">
                <a:ea typeface="ＭＳ Ｐゴシック" pitchFamily="-107" charset="-128"/>
              </a:rPr>
              <a:t>, where N is the number of bits in the encryption key.</a:t>
            </a:r>
          </a:p>
          <a:p>
            <a:pPr eaLnBrk="1" hangingPunct="1">
              <a:lnSpc>
                <a:spcPct val="100000"/>
              </a:lnSpc>
            </a:pPr>
            <a:endParaRPr lang="en-AU" sz="1400" dirty="0">
              <a:ea typeface="ＭＳ Ｐゴシック" pitchFamily="-107" charset="-128"/>
            </a:endParaRPr>
          </a:p>
          <a:p>
            <a:pPr eaLnBrk="1" hangingPunct="1">
              <a:lnSpc>
                <a:spcPct val="100000"/>
              </a:lnSpc>
            </a:pPr>
            <a:endParaRPr lang="en-US" sz="1400" dirty="0"/>
          </a:p>
        </p:txBody>
      </p:sp>
      <p:pic>
        <p:nvPicPr>
          <p:cNvPr id="4" name="Picture 3" descr="A diagram of a block diagram&#10;&#10;Description automatically generated">
            <a:extLst>
              <a:ext uri="{FF2B5EF4-FFF2-40B4-BE49-F238E27FC236}">
                <a16:creationId xmlns:a16="http://schemas.microsoft.com/office/drawing/2014/main" id="{796FD3FD-B7BE-4023-B322-65F585881110}"/>
              </a:ext>
            </a:extLst>
          </p:cNvPr>
          <p:cNvPicPr>
            <a:picLocks noChangeAspect="1"/>
          </p:cNvPicPr>
          <p:nvPr/>
        </p:nvPicPr>
        <p:blipFill>
          <a:blip r:embed="rId2"/>
          <a:stretch>
            <a:fillRect/>
          </a:stretch>
        </p:blipFill>
        <p:spPr>
          <a:xfrm>
            <a:off x="6176054" y="2235555"/>
            <a:ext cx="4245788" cy="2229038"/>
          </a:xfrm>
          <a:prstGeom prst="rect">
            <a:avLst/>
          </a:prstGeom>
        </p:spPr>
      </p:pic>
    </p:spTree>
    <p:extLst>
      <p:ext uri="{BB962C8B-B14F-4D97-AF65-F5344CB8AC3E}">
        <p14:creationId xmlns:p14="http://schemas.microsoft.com/office/powerpoint/2010/main" val="891442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66EAC-B4B3-FE29-B470-9D941B0A31DB}"/>
              </a:ext>
            </a:extLst>
          </p:cNvPr>
          <p:cNvSpPr>
            <a:spLocks noGrp="1"/>
          </p:cNvSpPr>
          <p:nvPr>
            <p:ph type="title"/>
          </p:nvPr>
        </p:nvSpPr>
        <p:spPr/>
        <p:txBody>
          <a:bodyPr/>
          <a:lstStyle/>
          <a:p>
            <a:r>
              <a:rPr lang="en-AU" sz="4400" dirty="0" err="1">
                <a:solidFill>
                  <a:srgbClr val="FFFFFF"/>
                </a:solidFill>
                <a:ea typeface="ＭＳ Ｐゴシック" pitchFamily="-107" charset="-128"/>
                <a:cs typeface="ＭＳ Ｐゴシック" pitchFamily="-107" charset="-128"/>
              </a:rPr>
              <a:t>ElGamal</a:t>
            </a:r>
            <a:r>
              <a:rPr lang="en-AU" sz="4400" dirty="0">
                <a:solidFill>
                  <a:srgbClr val="FFFFFF"/>
                </a:solidFill>
                <a:ea typeface="ＭＳ Ｐゴシック" pitchFamily="-107" charset="-128"/>
                <a:cs typeface="ＭＳ Ｐゴシック" pitchFamily="-107" charset="-128"/>
              </a:rPr>
              <a:t> Cryptography</a:t>
            </a:r>
            <a:endParaRPr lang="en-US" dirty="0"/>
          </a:p>
        </p:txBody>
      </p:sp>
      <p:sp>
        <p:nvSpPr>
          <p:cNvPr id="3" name="Content Placeholder 2">
            <a:extLst>
              <a:ext uri="{FF2B5EF4-FFF2-40B4-BE49-F238E27FC236}">
                <a16:creationId xmlns:a16="http://schemas.microsoft.com/office/drawing/2014/main" id="{04D8C8B4-DE03-F7FF-0607-E67087EB1CF4}"/>
              </a:ext>
            </a:extLst>
          </p:cNvPr>
          <p:cNvSpPr>
            <a:spLocks noGrp="1"/>
          </p:cNvSpPr>
          <p:nvPr>
            <p:ph idx="1"/>
          </p:nvPr>
        </p:nvSpPr>
        <p:spPr>
          <a:xfrm>
            <a:off x="1587710" y="1396181"/>
            <a:ext cx="9486690" cy="4689987"/>
          </a:xfrm>
        </p:spPr>
        <p:txBody>
          <a:bodyPr>
            <a:normAutofit fontScale="85000" lnSpcReduction="10000"/>
          </a:bodyPr>
          <a:lstStyle/>
          <a:p>
            <a:pPr eaLnBrk="1" hangingPunct="1">
              <a:defRPr/>
            </a:pPr>
            <a:r>
              <a:rPr lang="en-AU" sz="2400" dirty="0">
                <a:ea typeface="ＭＳ Ｐゴシック" pitchFamily="-107" charset="-128"/>
              </a:rPr>
              <a:t>public-key cryptosystem related to D-H</a:t>
            </a:r>
          </a:p>
          <a:p>
            <a:pPr eaLnBrk="1" hangingPunct="1">
              <a:defRPr/>
            </a:pPr>
            <a:r>
              <a:rPr lang="en-AU" sz="2400" dirty="0">
                <a:ea typeface="ＭＳ Ｐゴシック" pitchFamily="-107" charset="-128"/>
              </a:rPr>
              <a:t>like RSA, this algorithm provides the three basic applications, namely:</a:t>
            </a:r>
          </a:p>
          <a:p>
            <a:pPr marL="854075" indent="-457200">
              <a:defRPr/>
            </a:pPr>
            <a:r>
              <a:rPr lang="en-AU" sz="2400" dirty="0">
                <a:ea typeface="ＭＳ Ｐゴシック" pitchFamily="-107" charset="-128"/>
              </a:rPr>
              <a:t>encryption/decryption</a:t>
            </a:r>
          </a:p>
          <a:p>
            <a:pPr marL="854075" indent="-457200">
              <a:defRPr/>
            </a:pPr>
            <a:r>
              <a:rPr lang="en-AU" sz="2400" dirty="0">
                <a:ea typeface="ＭＳ Ｐゴシック" pitchFamily="-107" charset="-128"/>
              </a:rPr>
              <a:t>key sharing</a:t>
            </a:r>
          </a:p>
          <a:p>
            <a:pPr marL="854075" indent="-457200">
              <a:defRPr/>
            </a:pPr>
            <a:r>
              <a:rPr lang="en-AU" sz="2400" dirty="0">
                <a:ea typeface="ＭＳ Ｐゴシック" pitchFamily="-107" charset="-128"/>
              </a:rPr>
              <a:t>digital signature</a:t>
            </a:r>
          </a:p>
          <a:p>
            <a:pPr eaLnBrk="1" hangingPunct="1">
              <a:defRPr/>
            </a:pPr>
            <a:r>
              <a:rPr lang="en-AU" sz="2400" dirty="0">
                <a:ea typeface="ＭＳ Ｐゴシック" pitchFamily="-107" charset="-128"/>
              </a:rPr>
              <a:t>with security-based difficulty of computing discrete logarithms, as in D-H</a:t>
            </a:r>
          </a:p>
          <a:p>
            <a:pPr eaLnBrk="1" hangingPunct="1">
              <a:defRPr/>
            </a:pPr>
            <a:r>
              <a:rPr lang="en-AU" sz="2400" dirty="0">
                <a:ea typeface="ＭＳ Ｐゴシック" pitchFamily="-107" charset="-128"/>
              </a:rPr>
              <a:t>Generally, for public key systems</a:t>
            </a:r>
          </a:p>
          <a:p>
            <a:pPr lvl="1"/>
            <a:r>
              <a:rPr lang="en-US" sz="2100" dirty="0">
                <a:ea typeface="ＭＳ Ｐゴシック" pitchFamily="-107" charset="-128"/>
                <a:cs typeface="ＭＳ Ｐゴシック" pitchFamily="-107" charset="-128"/>
              </a:rPr>
              <a:t>asymmetric encryption algorithm such as RSA and ECC produce apparently random output </a:t>
            </a:r>
          </a:p>
          <a:p>
            <a:pPr lvl="1">
              <a:buFont typeface="Wingdings" pitchFamily="-107" charset="2"/>
              <a:buChar char="Ø"/>
              <a:defRPr/>
            </a:pPr>
            <a:r>
              <a:rPr lang="en-US" sz="2100" dirty="0">
                <a:ea typeface="ＭＳ Ｐゴシック" pitchFamily="-107" charset="-128"/>
                <a:cs typeface="ＭＳ Ｐゴシック" pitchFamily="-107" charset="-128"/>
              </a:rPr>
              <a:t>much slower than symmetric algorithms</a:t>
            </a:r>
          </a:p>
          <a:p>
            <a:pPr lvl="1">
              <a:buFont typeface="Wingdings" pitchFamily="-107" charset="2"/>
              <a:buChar char="Ø"/>
              <a:defRPr/>
            </a:pPr>
            <a:r>
              <a:rPr lang="en-US" sz="2100" dirty="0">
                <a:ea typeface="ＭＳ Ｐゴシック" pitchFamily="-107" charset="-128"/>
                <a:cs typeface="ＭＳ Ｐゴシック" pitchFamily="-107" charset="-128"/>
              </a:rPr>
              <a:t>hence only use to generate a short pseudorandom bit sequence</a:t>
            </a:r>
            <a:endParaRPr lang="en-US" sz="2100" dirty="0"/>
          </a:p>
          <a:p>
            <a:pPr marL="0" indent="0" eaLnBrk="1" hangingPunct="1">
              <a:buNone/>
              <a:defRPr/>
            </a:pPr>
            <a:endParaRPr lang="en-AU" sz="2400" dirty="0">
              <a:ea typeface="ＭＳ Ｐゴシック" pitchFamily="-107" charset="-128"/>
            </a:endParaRPr>
          </a:p>
        </p:txBody>
      </p:sp>
    </p:spTree>
    <p:extLst>
      <p:ext uri="{BB962C8B-B14F-4D97-AF65-F5344CB8AC3E}">
        <p14:creationId xmlns:p14="http://schemas.microsoft.com/office/powerpoint/2010/main" val="1185878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6507D-1100-C9E9-9A93-FEC5C4104A42}"/>
              </a:ext>
            </a:extLst>
          </p:cNvPr>
          <p:cNvSpPr>
            <a:spLocks noGrp="1"/>
          </p:cNvSpPr>
          <p:nvPr>
            <p:ph type="title"/>
          </p:nvPr>
        </p:nvSpPr>
        <p:spPr/>
        <p:txBody>
          <a:bodyPr/>
          <a:lstStyle/>
          <a:p>
            <a:r>
              <a:rPr lang="en-US" sz="4400" dirty="0">
                <a:solidFill>
                  <a:srgbClr val="FFFFFF"/>
                </a:solidFill>
                <a:ea typeface="ＭＳ Ｐゴシック" pitchFamily="-107" charset="-128"/>
              </a:rPr>
              <a:t>Hash Functions</a:t>
            </a:r>
            <a:endParaRPr lang="en-US" dirty="0"/>
          </a:p>
        </p:txBody>
      </p:sp>
      <p:sp>
        <p:nvSpPr>
          <p:cNvPr id="3" name="Content Placeholder 2">
            <a:extLst>
              <a:ext uri="{FF2B5EF4-FFF2-40B4-BE49-F238E27FC236}">
                <a16:creationId xmlns:a16="http://schemas.microsoft.com/office/drawing/2014/main" id="{A456AA34-A748-F179-B9E7-BD17A5DA56FA}"/>
              </a:ext>
            </a:extLst>
          </p:cNvPr>
          <p:cNvSpPr>
            <a:spLocks noGrp="1"/>
          </p:cNvSpPr>
          <p:nvPr>
            <p:ph idx="1"/>
          </p:nvPr>
        </p:nvSpPr>
        <p:spPr>
          <a:xfrm>
            <a:off x="1587710" y="1297859"/>
            <a:ext cx="9486690" cy="5211096"/>
          </a:xfrm>
        </p:spPr>
        <p:txBody>
          <a:bodyPr>
            <a:normAutofit fontScale="77500" lnSpcReduction="20000"/>
          </a:bodyPr>
          <a:lstStyle/>
          <a:p>
            <a:pPr eaLnBrk="1" hangingPunct="1">
              <a:defRPr/>
            </a:pPr>
            <a:r>
              <a:rPr lang="en-AU" sz="2100" dirty="0">
                <a:ea typeface="ＭＳ Ｐゴシック" pitchFamily="-107" charset="-128"/>
                <a:cs typeface="ＭＳ Ｐゴシック" pitchFamily="-107" charset="-128"/>
              </a:rPr>
              <a:t>condenses arbitrary message to fixed size</a:t>
            </a:r>
          </a:p>
          <a:p>
            <a:pPr lvl="1" eaLnBrk="1" hangingPunct="1">
              <a:buFont typeface="Wingdings" pitchFamily="-107" charset="2"/>
              <a:buNone/>
              <a:defRPr/>
            </a:pPr>
            <a:r>
              <a:rPr lang="en-US" sz="2100" dirty="0">
                <a:latin typeface="Courier New" pitchFamily="-107" charset="0"/>
              </a:rPr>
              <a:t>h = H(M)</a:t>
            </a:r>
            <a:r>
              <a:rPr lang="en-AU" sz="2100" dirty="0"/>
              <a:t> </a:t>
            </a:r>
          </a:p>
          <a:p>
            <a:pPr eaLnBrk="1" hangingPunct="1">
              <a:defRPr/>
            </a:pPr>
            <a:r>
              <a:rPr lang="en-AU" sz="2100" dirty="0">
                <a:ea typeface="ＭＳ Ｐゴシック" pitchFamily="-107" charset="-128"/>
                <a:cs typeface="ＭＳ Ｐゴシック" pitchFamily="-107" charset="-128"/>
              </a:rPr>
              <a:t>usually assume hash function is public</a:t>
            </a:r>
          </a:p>
          <a:p>
            <a:pPr eaLnBrk="1" hangingPunct="1">
              <a:defRPr/>
            </a:pPr>
            <a:r>
              <a:rPr lang="en-US" sz="2100" dirty="0">
                <a:ea typeface="ＭＳ Ｐゴシック" pitchFamily="-107" charset="-128"/>
                <a:cs typeface="ＭＳ Ｐゴシック" pitchFamily="-107" charset="-128"/>
              </a:rPr>
              <a:t>hash used to detect changes to message</a:t>
            </a:r>
          </a:p>
          <a:p>
            <a:pPr eaLnBrk="1" hangingPunct="1">
              <a:defRPr/>
            </a:pPr>
            <a:r>
              <a:rPr lang="en-US" sz="2100" dirty="0">
                <a:ea typeface="ＭＳ Ｐゴシック" pitchFamily="-107" charset="-128"/>
                <a:cs typeface="ＭＳ Ｐゴシック" pitchFamily="-107" charset="-128"/>
              </a:rPr>
              <a:t>want a cryptographic hash function</a:t>
            </a:r>
          </a:p>
          <a:p>
            <a:pPr lvl="1" eaLnBrk="1" hangingPunct="1">
              <a:defRPr/>
            </a:pPr>
            <a:r>
              <a:rPr lang="en-US" sz="2100" dirty="0"/>
              <a:t>computationally infeasible to find data mapping to specific hash (one-way property)</a:t>
            </a:r>
          </a:p>
          <a:p>
            <a:pPr lvl="1" eaLnBrk="1" hangingPunct="1">
              <a:defRPr/>
            </a:pPr>
            <a:r>
              <a:rPr lang="en-US" sz="2100" dirty="0"/>
              <a:t>computationally infeasible to find two data to same hash (collision-free property)</a:t>
            </a:r>
          </a:p>
          <a:p>
            <a:pPr marL="285750" indent="-285750" algn="just">
              <a:buFont typeface="Arial" panose="020B0604020202020204" pitchFamily="34" charset="0"/>
              <a:buChar char="•"/>
            </a:pPr>
            <a:r>
              <a:rPr lang="en-US" sz="2300" dirty="0"/>
              <a:t>The cryptographic hash function accepts an input message of arbitrary long size and computes a fixed length hash value that depends on every bit of the input message.</a:t>
            </a:r>
          </a:p>
          <a:p>
            <a:pPr marL="285750" indent="-285750" algn="just">
              <a:buFont typeface="Arial" panose="020B0604020202020204" pitchFamily="34" charset="0"/>
              <a:buChar char="•"/>
            </a:pPr>
            <a:r>
              <a:rPr lang="en-US" sz="2300" dirty="0"/>
              <a:t>The input message can be any document such as text, image, video, etc.</a:t>
            </a:r>
          </a:p>
          <a:p>
            <a:pPr marL="285750" indent="-285750" algn="just">
              <a:buFont typeface="Arial" panose="020B0604020202020204" pitchFamily="34" charset="0"/>
              <a:buChar char="•"/>
            </a:pPr>
            <a:r>
              <a:rPr lang="en-US" sz="2400" dirty="0">
                <a:solidFill>
                  <a:srgbClr val="FFFFFF"/>
                </a:solidFill>
                <a:ea typeface="ＭＳ Ｐゴシック" pitchFamily="-107" charset="-128"/>
                <a:cs typeface="ＭＳ Ｐゴシック" pitchFamily="-107" charset="-128"/>
              </a:rPr>
              <a:t>Other Hash Function Uses:</a:t>
            </a:r>
          </a:p>
          <a:p>
            <a:pPr lvl="1"/>
            <a:r>
              <a:rPr lang="en-US" sz="1800" dirty="0">
                <a:ea typeface="ＭＳ Ｐゴシック" pitchFamily="-107" charset="-128"/>
              </a:rPr>
              <a:t>to create a one-way password file</a:t>
            </a:r>
          </a:p>
          <a:p>
            <a:pPr lvl="2"/>
            <a:r>
              <a:rPr lang="en-US" sz="1900" dirty="0">
                <a:ea typeface="ＭＳ Ｐゴシック" pitchFamily="-107" charset="-128"/>
              </a:rPr>
              <a:t>store hash of password not actual password</a:t>
            </a:r>
          </a:p>
          <a:p>
            <a:pPr lvl="1"/>
            <a:r>
              <a:rPr lang="en-US" sz="1800" dirty="0">
                <a:ea typeface="ＭＳ Ｐゴシック" pitchFamily="-107" charset="-128"/>
              </a:rPr>
              <a:t>for intrusion detection and virus detection</a:t>
            </a:r>
          </a:p>
          <a:p>
            <a:pPr lvl="2"/>
            <a:r>
              <a:rPr lang="en-US" sz="1900" dirty="0">
                <a:ea typeface="ＭＳ Ｐゴシック" pitchFamily="-107" charset="-128"/>
              </a:rPr>
              <a:t>keep &amp; check hash of files on system</a:t>
            </a:r>
          </a:p>
          <a:p>
            <a:pPr lvl="1"/>
            <a:r>
              <a:rPr lang="en-US" sz="1800" dirty="0">
                <a:ea typeface="ＭＳ Ｐゴシック" pitchFamily="-107" charset="-128"/>
              </a:rPr>
              <a:t>pseudorandom function (PRF) or pseudorandom number generator (PRNG)</a:t>
            </a:r>
          </a:p>
          <a:p>
            <a:pPr marL="285750" indent="-285750" algn="just">
              <a:buFont typeface="Arial" panose="020B0604020202020204" pitchFamily="34" charset="0"/>
              <a:buChar char="•"/>
            </a:pPr>
            <a:endParaRPr lang="en-US" sz="2400" dirty="0"/>
          </a:p>
          <a:p>
            <a:endParaRPr lang="en-US" dirty="0"/>
          </a:p>
        </p:txBody>
      </p:sp>
      <p:pic>
        <p:nvPicPr>
          <p:cNvPr id="5" name="Picture 4">
            <a:extLst>
              <a:ext uri="{FF2B5EF4-FFF2-40B4-BE49-F238E27FC236}">
                <a16:creationId xmlns:a16="http://schemas.microsoft.com/office/drawing/2014/main" id="{5D7819D3-3E16-4605-865C-49E1ABE41A04}"/>
              </a:ext>
            </a:extLst>
          </p:cNvPr>
          <p:cNvPicPr>
            <a:picLocks noChangeAspect="1"/>
          </p:cNvPicPr>
          <p:nvPr/>
        </p:nvPicPr>
        <p:blipFill rotWithShape="1">
          <a:blip r:embed="rId2" cstate="print"/>
          <a:srcRect b="54581"/>
          <a:stretch/>
        </p:blipFill>
        <p:spPr bwMode="auto">
          <a:xfrm>
            <a:off x="7128387" y="1366821"/>
            <a:ext cx="4552335" cy="1277919"/>
          </a:xfrm>
          <a:prstGeom prst="rect">
            <a:avLst/>
          </a:prstGeom>
          <a:noFill/>
          <a:ln w="9525">
            <a:noFill/>
            <a:miter lim="800000"/>
            <a:headEnd/>
            <a:tailEnd/>
          </a:ln>
        </p:spPr>
      </p:pic>
    </p:spTree>
    <p:extLst>
      <p:ext uri="{BB962C8B-B14F-4D97-AF65-F5344CB8AC3E}">
        <p14:creationId xmlns:p14="http://schemas.microsoft.com/office/powerpoint/2010/main" val="2146237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95A48-34DA-C52F-9317-EDB00EFE2665}"/>
              </a:ext>
            </a:extLst>
          </p:cNvPr>
          <p:cNvSpPr>
            <a:spLocks noGrp="1"/>
          </p:cNvSpPr>
          <p:nvPr>
            <p:ph type="title"/>
          </p:nvPr>
        </p:nvSpPr>
        <p:spPr/>
        <p:txBody>
          <a:bodyPr/>
          <a:lstStyle/>
          <a:p>
            <a:r>
              <a:rPr lang="en-US" sz="4400" dirty="0">
                <a:solidFill>
                  <a:srgbClr val="FFFFFF"/>
                </a:solidFill>
                <a:ea typeface="ＭＳ Ｐゴシック" pitchFamily="-107" charset="-128"/>
                <a:cs typeface="ＭＳ Ｐゴシック" pitchFamily="-107" charset="-128"/>
              </a:rPr>
              <a:t>Attacks on Hash Functions</a:t>
            </a:r>
            <a:endParaRPr lang="en-US" dirty="0"/>
          </a:p>
        </p:txBody>
      </p:sp>
      <p:sp>
        <p:nvSpPr>
          <p:cNvPr id="3" name="Content Placeholder 2">
            <a:extLst>
              <a:ext uri="{FF2B5EF4-FFF2-40B4-BE49-F238E27FC236}">
                <a16:creationId xmlns:a16="http://schemas.microsoft.com/office/drawing/2014/main" id="{C285808B-BCAF-60C9-D0AB-45C734E04B8A}"/>
              </a:ext>
            </a:extLst>
          </p:cNvPr>
          <p:cNvSpPr>
            <a:spLocks noGrp="1"/>
          </p:cNvSpPr>
          <p:nvPr>
            <p:ph idx="1"/>
          </p:nvPr>
        </p:nvSpPr>
        <p:spPr>
          <a:xfrm>
            <a:off x="1587710" y="1651819"/>
            <a:ext cx="9486690" cy="4925962"/>
          </a:xfrm>
        </p:spPr>
        <p:txBody>
          <a:bodyPr>
            <a:normAutofit fontScale="85000" lnSpcReduction="20000"/>
          </a:bodyPr>
          <a:lstStyle/>
          <a:p>
            <a:pPr marL="0" indent="0" eaLnBrk="1" hangingPunct="1">
              <a:buNone/>
              <a:defRPr/>
            </a:pPr>
            <a:r>
              <a:rPr lang="en-US" sz="2400" dirty="0">
                <a:ea typeface="ＭＳ Ｐゴシック" pitchFamily="-107" charset="-128"/>
              </a:rPr>
              <a:t>For an </a:t>
            </a:r>
            <a:r>
              <a:rPr lang="en-US" sz="2400" i="1" dirty="0">
                <a:ea typeface="ＭＳ Ｐゴシック" pitchFamily="-107" charset="-128"/>
              </a:rPr>
              <a:t>m-bit </a:t>
            </a:r>
            <a:r>
              <a:rPr lang="en-US" sz="2400" dirty="0">
                <a:ea typeface="ＭＳ Ｐゴシック" pitchFamily="-107" charset="-128"/>
              </a:rPr>
              <a:t>hash value, attackers </a:t>
            </a:r>
            <a:r>
              <a:rPr lang="en-US" sz="2100" dirty="0">
                <a:ea typeface="ＭＳ Ｐゴシック" pitchFamily="-107" charset="-128"/>
                <a:cs typeface="ＭＳ Ｐゴシック" pitchFamily="-107" charset="-128"/>
              </a:rPr>
              <a:t>have brute-force attacks and cryptanalysis attacks:</a:t>
            </a:r>
          </a:p>
          <a:p>
            <a:pPr indent="-171450" eaLnBrk="1" hangingPunct="1">
              <a:defRPr/>
            </a:pPr>
            <a:r>
              <a:rPr lang="en-US" sz="2100" dirty="0">
                <a:ea typeface="ＭＳ Ｐゴシック" pitchFamily="-107" charset="-128"/>
                <a:cs typeface="ＭＳ Ｐゴシック" pitchFamily="-107" charset="-128"/>
              </a:rPr>
              <a:t>a preimage or second preimage attack</a:t>
            </a:r>
          </a:p>
          <a:p>
            <a:pPr lvl="1" eaLnBrk="1" hangingPunct="1">
              <a:defRPr/>
            </a:pPr>
            <a:r>
              <a:rPr lang="en-US" sz="2100" dirty="0"/>
              <a:t>find </a:t>
            </a:r>
            <a:r>
              <a:rPr lang="en-US" sz="2100" i="1" dirty="0">
                <a:latin typeface="Courier New" pitchFamily="-107" charset="0"/>
                <a:ea typeface="Courier New" pitchFamily="-107" charset="0"/>
                <a:cs typeface="Courier New" pitchFamily="-107" charset="0"/>
              </a:rPr>
              <a:t>y</a:t>
            </a:r>
            <a:r>
              <a:rPr lang="en-US" sz="2100" i="1" dirty="0"/>
              <a:t>  </a:t>
            </a:r>
            <a:r>
              <a:rPr lang="en-US" sz="2100" dirty="0"/>
              <a:t>such that </a:t>
            </a:r>
            <a:r>
              <a:rPr lang="en-US" sz="2100" i="1" dirty="0">
                <a:latin typeface="Courier New" pitchFamily="-107" charset="0"/>
                <a:ea typeface="Courier New" pitchFamily="-107" charset="0"/>
                <a:cs typeface="Courier New" pitchFamily="-107" charset="0"/>
              </a:rPr>
              <a:t>H(y) </a:t>
            </a:r>
            <a:r>
              <a:rPr lang="en-US" sz="2100" dirty="0"/>
              <a:t>equals a given hash value. </a:t>
            </a:r>
            <a:r>
              <a:rPr lang="en-US" sz="1900" i="1" dirty="0">
                <a:ea typeface="ＭＳ Ｐゴシック" pitchFamily="-107" charset="-128"/>
              </a:rPr>
              <a:t>(The level of effort is proportional to 2</a:t>
            </a:r>
            <a:r>
              <a:rPr lang="en-US" sz="1900" i="1" baseline="30000" dirty="0">
                <a:ea typeface="ＭＳ Ｐゴシック" pitchFamily="-107" charset="-128"/>
              </a:rPr>
              <a:t>m</a:t>
            </a:r>
            <a:r>
              <a:rPr lang="en-US" sz="1900" i="1" dirty="0">
                <a:ea typeface="ＭＳ Ｐゴシック" pitchFamily="-107" charset="-128"/>
              </a:rPr>
              <a:t>)</a:t>
            </a:r>
            <a:endParaRPr lang="en-US" sz="1900" i="1" dirty="0"/>
          </a:p>
          <a:p>
            <a:pPr indent="-171450" eaLnBrk="1" hangingPunct="1">
              <a:defRPr/>
            </a:pPr>
            <a:r>
              <a:rPr lang="en-US" sz="2100" dirty="0">
                <a:ea typeface="ＭＳ Ｐゴシック" pitchFamily="-107" charset="-128"/>
                <a:cs typeface="ＭＳ Ｐゴシック" pitchFamily="-107" charset="-128"/>
              </a:rPr>
              <a:t>collision resistance attack</a:t>
            </a:r>
          </a:p>
          <a:p>
            <a:pPr lvl="1" eaLnBrk="1" hangingPunct="1">
              <a:defRPr/>
            </a:pPr>
            <a:r>
              <a:rPr lang="en-US" sz="2100" dirty="0"/>
              <a:t>find  two messages </a:t>
            </a:r>
            <a:r>
              <a:rPr lang="en-US" sz="2100" dirty="0">
                <a:latin typeface="Courier New" pitchFamily="-107" charset="0"/>
                <a:ea typeface="Courier New" pitchFamily="-107" charset="0"/>
                <a:cs typeface="Courier New" pitchFamily="-107" charset="0"/>
              </a:rPr>
              <a:t>x</a:t>
            </a:r>
            <a:r>
              <a:rPr lang="en-US" sz="2100" dirty="0"/>
              <a:t> &amp; </a:t>
            </a:r>
            <a:r>
              <a:rPr lang="en-US" sz="2100" i="1" dirty="0">
                <a:latin typeface="Courier New" pitchFamily="-107" charset="0"/>
                <a:ea typeface="Courier New" pitchFamily="-107" charset="0"/>
                <a:cs typeface="Courier New" pitchFamily="-107" charset="0"/>
              </a:rPr>
              <a:t>y</a:t>
            </a:r>
            <a:r>
              <a:rPr lang="en-US" sz="2100" i="1" dirty="0"/>
              <a:t> </a:t>
            </a:r>
            <a:r>
              <a:rPr lang="en-US" sz="2100" dirty="0"/>
              <a:t>with same hash i.e., </a:t>
            </a:r>
            <a:r>
              <a:rPr lang="en-US" sz="2100" dirty="0">
                <a:latin typeface="Courier New" pitchFamily="-107" charset="0"/>
                <a:ea typeface="Courier New" pitchFamily="-107" charset="0"/>
                <a:cs typeface="Courier New" pitchFamily="-107" charset="0"/>
              </a:rPr>
              <a:t>H(x) = H(y) </a:t>
            </a:r>
            <a:r>
              <a:rPr lang="en-US" sz="1900" i="1" dirty="0">
                <a:ea typeface="ＭＳ Ｐゴシック" pitchFamily="-107" charset="-128"/>
              </a:rPr>
              <a:t>(The value 2</a:t>
            </a:r>
            <a:r>
              <a:rPr lang="en-US" sz="1900" i="1" baseline="30000" dirty="0">
                <a:ea typeface="ＭＳ Ｐゴシック" pitchFamily="-107" charset="-128"/>
              </a:rPr>
              <a:t>m/2 </a:t>
            </a:r>
            <a:r>
              <a:rPr lang="en-US" sz="1900" i="1" dirty="0">
                <a:ea typeface="ＭＳ Ｐゴシック" pitchFamily="-107" charset="-128"/>
              </a:rPr>
              <a:t>determines the strength of the hash code against </a:t>
            </a:r>
            <a:r>
              <a:rPr lang="en-US" sz="1900" i="1" u="sng" dirty="0">
                <a:ea typeface="ＭＳ Ｐゴシック" pitchFamily="-107" charset="-128"/>
              </a:rPr>
              <a:t>brute-force</a:t>
            </a:r>
            <a:r>
              <a:rPr lang="en-US" sz="1900" i="1" dirty="0">
                <a:ea typeface="ＭＳ Ｐゴシック" pitchFamily="-107" charset="-128"/>
              </a:rPr>
              <a:t> Birthday Attack)</a:t>
            </a:r>
            <a:r>
              <a:rPr lang="en-US" sz="1900" i="1" dirty="0"/>
              <a:t> </a:t>
            </a:r>
          </a:p>
          <a:p>
            <a:pPr lvl="1">
              <a:defRPr/>
            </a:pPr>
            <a:r>
              <a:rPr lang="en-US" sz="2100" dirty="0">
                <a:ea typeface="ＭＳ Ｐゴシック" pitchFamily="-107" charset="-128"/>
                <a:cs typeface="ＭＳ Ｐゴシック" pitchFamily="-107" charset="-128"/>
              </a:rPr>
              <a:t>hence value 2</a:t>
            </a:r>
            <a:r>
              <a:rPr lang="en-US" sz="2100" i="1" baseline="30000" dirty="0">
                <a:ea typeface="ＭＳ Ｐゴシック" pitchFamily="-107" charset="-128"/>
                <a:cs typeface="ＭＳ Ｐゴシック" pitchFamily="-107" charset="-128"/>
              </a:rPr>
              <a:t>m/2 </a:t>
            </a:r>
            <a:r>
              <a:rPr lang="en-US" sz="2100" dirty="0">
                <a:ea typeface="ＭＳ Ｐゴシック" pitchFamily="-107" charset="-128"/>
                <a:cs typeface="ＭＳ Ｐゴシック" pitchFamily="-107" charset="-128"/>
              </a:rPr>
              <a:t>determines strength of hash code against brute-force attacks</a:t>
            </a:r>
          </a:p>
          <a:p>
            <a:pPr lvl="1" eaLnBrk="1" hangingPunct="1">
              <a:defRPr/>
            </a:pPr>
            <a:r>
              <a:rPr lang="en-US" sz="2100" dirty="0"/>
              <a:t>128-bits inadequate, 160-bits suspect</a:t>
            </a:r>
          </a:p>
          <a:p>
            <a:pPr>
              <a:defRPr/>
            </a:pPr>
            <a:r>
              <a:rPr lang="en-US" sz="2400" dirty="0">
                <a:solidFill>
                  <a:srgbClr val="FFFFFF"/>
                </a:solidFill>
                <a:ea typeface="ＭＳ Ｐゴシック" pitchFamily="-107" charset="-128"/>
              </a:rPr>
              <a:t>Secure Hash Algorithm (</a:t>
            </a:r>
            <a:r>
              <a:rPr lang="en-US" sz="2400" dirty="0">
                <a:solidFill>
                  <a:schemeClr val="tx1"/>
                </a:solidFill>
              </a:rPr>
              <a:t>SHA) is the most widely used hash algorithm and it has many versions with different sizes like </a:t>
            </a:r>
            <a:r>
              <a:rPr lang="en-US" sz="2400" dirty="0"/>
              <a:t>SHA-256, SHA-384, SHA-512</a:t>
            </a:r>
          </a:p>
          <a:p>
            <a:pPr lvl="1">
              <a:defRPr/>
            </a:pPr>
            <a:r>
              <a:rPr lang="en-AU" sz="2100" dirty="0">
                <a:ea typeface="ＭＳ Ｐゴシック" pitchFamily="-107" charset="-128"/>
                <a:cs typeface="ＭＳ Ｐゴシック" pitchFamily="-107" charset="-128"/>
              </a:rPr>
              <a:t>the compression function “F” is the heart of the SHA algorithm.</a:t>
            </a:r>
          </a:p>
          <a:p>
            <a:pPr lvl="1">
              <a:defRPr/>
            </a:pPr>
            <a:r>
              <a:rPr lang="en-US" sz="2100" dirty="0">
                <a:ea typeface="ＭＳ Ｐゴシック" pitchFamily="-107" charset="-128"/>
                <a:cs typeface="ＭＳ Ｐゴシック" pitchFamily="-107" charset="-128"/>
              </a:rPr>
              <a:t>SHA processes each message in 1024-bit blocks</a:t>
            </a:r>
            <a:endParaRPr lang="en-AU" sz="2100" dirty="0">
              <a:ea typeface="ＭＳ Ｐゴシック" pitchFamily="-107" charset="-128"/>
              <a:cs typeface="ＭＳ Ｐゴシック" pitchFamily="-107" charset="-128"/>
            </a:endParaRPr>
          </a:p>
          <a:p>
            <a:pPr lvl="1">
              <a:defRPr/>
            </a:pPr>
            <a:r>
              <a:rPr lang="en-AU" sz="2100" dirty="0">
                <a:ea typeface="ＭＳ Ｐゴシック" pitchFamily="-107" charset="-128"/>
                <a:cs typeface="ＭＳ Ｐゴシック" pitchFamily="-107" charset="-128"/>
              </a:rPr>
              <a:t>the compression function “F” consists of 80 rounds</a:t>
            </a:r>
          </a:p>
          <a:p>
            <a:pPr>
              <a:defRPr/>
            </a:pPr>
            <a:endParaRPr lang="en-US" sz="2400" dirty="0"/>
          </a:p>
          <a:p>
            <a:pPr marL="0" indent="0">
              <a:buNone/>
              <a:defRPr/>
            </a:pPr>
            <a:endParaRPr lang="en-US" sz="2400" dirty="0">
              <a:solidFill>
                <a:schemeClr val="tx1"/>
              </a:solidFill>
            </a:endParaRPr>
          </a:p>
          <a:p>
            <a:pPr>
              <a:defRPr/>
            </a:pPr>
            <a:endParaRPr lang="en-US" sz="2400" dirty="0"/>
          </a:p>
          <a:p>
            <a:endParaRPr lang="en-US" dirty="0"/>
          </a:p>
        </p:txBody>
      </p:sp>
    </p:spTree>
    <p:extLst>
      <p:ext uri="{BB962C8B-B14F-4D97-AF65-F5344CB8AC3E}">
        <p14:creationId xmlns:p14="http://schemas.microsoft.com/office/powerpoint/2010/main" val="887786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DB17-F1DC-3C25-A225-55601967DCC4}"/>
              </a:ext>
            </a:extLst>
          </p:cNvPr>
          <p:cNvSpPr>
            <a:spLocks noGrp="1"/>
          </p:cNvSpPr>
          <p:nvPr>
            <p:ph type="title"/>
          </p:nvPr>
        </p:nvSpPr>
        <p:spPr/>
        <p:txBody>
          <a:bodyPr/>
          <a:lstStyle/>
          <a:p>
            <a:r>
              <a:rPr lang="en-US" sz="4400" dirty="0">
                <a:solidFill>
                  <a:schemeClr val="tx1"/>
                </a:solidFill>
                <a:ea typeface="ＭＳ Ｐゴシック" pitchFamily="-107" charset="-128"/>
              </a:rPr>
              <a:t>Message Authentication</a:t>
            </a:r>
            <a:br>
              <a:rPr lang="en-US" sz="4400" dirty="0">
                <a:solidFill>
                  <a:schemeClr val="tx1"/>
                </a:solidFill>
                <a:ea typeface="ＭＳ Ｐゴシック" pitchFamily="-107" charset="-128"/>
              </a:rPr>
            </a:br>
            <a:endParaRPr lang="en-US" dirty="0"/>
          </a:p>
        </p:txBody>
      </p:sp>
      <p:sp>
        <p:nvSpPr>
          <p:cNvPr id="3" name="Content Placeholder 2">
            <a:extLst>
              <a:ext uri="{FF2B5EF4-FFF2-40B4-BE49-F238E27FC236}">
                <a16:creationId xmlns:a16="http://schemas.microsoft.com/office/drawing/2014/main" id="{573BE6F8-983F-28E9-CDAE-DFE696C9EC95}"/>
              </a:ext>
            </a:extLst>
          </p:cNvPr>
          <p:cNvSpPr>
            <a:spLocks noGrp="1"/>
          </p:cNvSpPr>
          <p:nvPr>
            <p:ph idx="1"/>
          </p:nvPr>
        </p:nvSpPr>
        <p:spPr>
          <a:xfrm>
            <a:off x="1587710" y="1830638"/>
            <a:ext cx="9486690" cy="4572000"/>
          </a:xfrm>
        </p:spPr>
        <p:txBody>
          <a:bodyPr>
            <a:normAutofit fontScale="92500" lnSpcReduction="20000"/>
          </a:bodyPr>
          <a:lstStyle/>
          <a:p>
            <a:pPr eaLnBrk="1" hangingPunct="1">
              <a:lnSpc>
                <a:spcPct val="90000"/>
              </a:lnSpc>
            </a:pPr>
            <a:r>
              <a:rPr lang="en-AU" sz="2100" dirty="0">
                <a:ea typeface="ＭＳ Ｐゴシック" pitchFamily="-107" charset="-128"/>
              </a:rPr>
              <a:t>message authentication is concerned with: </a:t>
            </a:r>
          </a:p>
          <a:p>
            <a:pPr lvl="1" eaLnBrk="1" hangingPunct="1">
              <a:lnSpc>
                <a:spcPct val="90000"/>
              </a:lnSpc>
            </a:pPr>
            <a:r>
              <a:rPr lang="en-AU" sz="2100" dirty="0">
                <a:ea typeface="ＭＳ Ｐゴシック" pitchFamily="-107" charset="-128"/>
              </a:rPr>
              <a:t>protecting the integrity of a message </a:t>
            </a:r>
          </a:p>
          <a:p>
            <a:pPr lvl="1" eaLnBrk="1" hangingPunct="1">
              <a:lnSpc>
                <a:spcPct val="90000"/>
              </a:lnSpc>
            </a:pPr>
            <a:r>
              <a:rPr lang="en-AU" sz="2100" dirty="0">
                <a:ea typeface="ＭＳ Ｐゴシック" pitchFamily="-107" charset="-128"/>
              </a:rPr>
              <a:t>validating identity of originator </a:t>
            </a:r>
          </a:p>
          <a:p>
            <a:pPr lvl="1" eaLnBrk="1" hangingPunct="1">
              <a:lnSpc>
                <a:spcPct val="90000"/>
              </a:lnSpc>
            </a:pPr>
            <a:r>
              <a:rPr lang="en-AU" sz="2100" dirty="0">
                <a:ea typeface="ＭＳ Ｐゴシック" pitchFamily="-107" charset="-128"/>
              </a:rPr>
              <a:t>non-repudiation of origin (dispute resolution)</a:t>
            </a:r>
          </a:p>
          <a:p>
            <a:pPr>
              <a:lnSpc>
                <a:spcPct val="90000"/>
              </a:lnSpc>
            </a:pPr>
            <a:r>
              <a:rPr lang="en-AU" sz="2700" dirty="0">
                <a:solidFill>
                  <a:srgbClr val="FFFFFF"/>
                </a:solidFill>
                <a:ea typeface="ＭＳ Ｐゴシック" pitchFamily="-107" charset="-128"/>
                <a:cs typeface="ＭＳ Ｐゴシック" pitchFamily="-107" charset="-128"/>
              </a:rPr>
              <a:t>Message Authentication (Generally)		</a:t>
            </a:r>
            <a:endParaRPr lang="en-AU" sz="2400" dirty="0">
              <a:ea typeface="ＭＳ Ｐゴシック" pitchFamily="-107" charset="-128"/>
            </a:endParaRPr>
          </a:p>
          <a:p>
            <a:pPr marL="798513" lvl="1" indent="-569913">
              <a:buFont typeface="Wingdings" panose="05000000000000000000" pitchFamily="2" charset="2"/>
              <a:buChar char="Ø"/>
            </a:pPr>
            <a:r>
              <a:rPr lang="en-US" sz="2900" b="0" dirty="0">
                <a:latin typeface="+mj-lt"/>
              </a:rPr>
              <a:t>Protects against active attacks</a:t>
            </a:r>
          </a:p>
          <a:p>
            <a:pPr marL="798513" lvl="1" indent="-569913">
              <a:buFont typeface="Wingdings" panose="05000000000000000000" pitchFamily="2" charset="2"/>
              <a:buChar char="Ø"/>
            </a:pPr>
            <a:r>
              <a:rPr lang="en-US" sz="2900" b="0" dirty="0">
                <a:latin typeface="+mj-lt"/>
              </a:rPr>
              <a:t>Verifies received message is authentic</a:t>
            </a:r>
          </a:p>
          <a:p>
            <a:pPr marL="1198563" lvl="1" indent="-279400"/>
            <a:r>
              <a:rPr lang="en-US" sz="2100" b="0" dirty="0">
                <a:latin typeface="+mj-lt"/>
              </a:rPr>
              <a:t>Contents have not been altered</a:t>
            </a:r>
          </a:p>
          <a:p>
            <a:pPr marL="1198563" lvl="1" indent="-279400"/>
            <a:r>
              <a:rPr lang="en-US" sz="2100" b="0" dirty="0">
                <a:latin typeface="+mj-lt"/>
              </a:rPr>
              <a:t>From authentic source</a:t>
            </a:r>
          </a:p>
          <a:p>
            <a:pPr marL="1198563" lvl="1" indent="-279400"/>
            <a:r>
              <a:rPr lang="en-US" sz="2100" b="0" dirty="0">
                <a:latin typeface="+mj-lt"/>
              </a:rPr>
              <a:t>Timely and in correct sequence</a:t>
            </a:r>
          </a:p>
          <a:p>
            <a:pPr marL="798513" lvl="1" indent="-569913">
              <a:buFont typeface="Wingdings" panose="05000000000000000000" pitchFamily="2" charset="2"/>
              <a:buChar char="Ø"/>
            </a:pPr>
            <a:r>
              <a:rPr lang="en-US" sz="2900" b="0" dirty="0">
                <a:latin typeface="+mj-lt"/>
              </a:rPr>
              <a:t>Can use conventional encryption</a:t>
            </a:r>
          </a:p>
          <a:p>
            <a:pPr marL="1198563" lvl="1" indent="-279400"/>
            <a:r>
              <a:rPr lang="en-US" sz="2100" b="0" dirty="0">
                <a:latin typeface="+mj-lt"/>
              </a:rPr>
              <a:t>Only sender &amp; receiver share a key</a:t>
            </a:r>
            <a:endParaRPr lang="en-US" dirty="0"/>
          </a:p>
        </p:txBody>
      </p:sp>
    </p:spTree>
    <p:extLst>
      <p:ext uri="{BB962C8B-B14F-4D97-AF65-F5344CB8AC3E}">
        <p14:creationId xmlns:p14="http://schemas.microsoft.com/office/powerpoint/2010/main" val="1139837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AA5A2-F49D-4923-D43D-BEED0DB89A22}"/>
              </a:ext>
            </a:extLst>
          </p:cNvPr>
          <p:cNvSpPr>
            <a:spLocks noGrp="1"/>
          </p:cNvSpPr>
          <p:nvPr>
            <p:ph type="title"/>
          </p:nvPr>
        </p:nvSpPr>
        <p:spPr/>
        <p:txBody>
          <a:bodyPr/>
          <a:lstStyle/>
          <a:p>
            <a:r>
              <a:rPr lang="en-US" sz="4400" dirty="0">
                <a:ea typeface="ＭＳ Ｐゴシック" pitchFamily="-107" charset="-128"/>
              </a:rPr>
              <a:t>Message Security Requirements</a:t>
            </a:r>
            <a:endParaRPr lang="en-US" dirty="0"/>
          </a:p>
        </p:txBody>
      </p:sp>
      <p:sp>
        <p:nvSpPr>
          <p:cNvPr id="3" name="Content Placeholder 2">
            <a:extLst>
              <a:ext uri="{FF2B5EF4-FFF2-40B4-BE49-F238E27FC236}">
                <a16:creationId xmlns:a16="http://schemas.microsoft.com/office/drawing/2014/main" id="{8348DB13-35EF-4D65-9503-545612FE6B67}"/>
              </a:ext>
            </a:extLst>
          </p:cNvPr>
          <p:cNvSpPr>
            <a:spLocks noGrp="1"/>
          </p:cNvSpPr>
          <p:nvPr>
            <p:ph idx="1"/>
          </p:nvPr>
        </p:nvSpPr>
        <p:spPr>
          <a:xfrm>
            <a:off x="1587710" y="1415845"/>
            <a:ext cx="9486690" cy="5063613"/>
          </a:xfrm>
        </p:spPr>
        <p:txBody>
          <a:bodyPr>
            <a:normAutofit/>
          </a:bodyPr>
          <a:lstStyle/>
          <a:p>
            <a:pPr marL="0" indent="0">
              <a:lnSpc>
                <a:spcPct val="90000"/>
              </a:lnSpc>
              <a:buFont typeface="Arial" pitchFamily="34" charset="0"/>
              <a:buNone/>
            </a:pPr>
            <a:r>
              <a:rPr lang="en-US" sz="2000" dirty="0">
                <a:solidFill>
                  <a:srgbClr val="FF0000"/>
                </a:solidFill>
                <a:ea typeface="ＭＳ Ｐゴシック" pitchFamily="-107" charset="-128"/>
              </a:rPr>
              <a:t>Attacks related to </a:t>
            </a:r>
            <a:r>
              <a:rPr lang="en-US" sz="2000" dirty="0">
                <a:solidFill>
                  <a:srgbClr val="FF0000"/>
                </a:solidFill>
                <a:ea typeface="ＭＳ Ｐゴシック" pitchFamily="-107" charset="-128"/>
                <a:cs typeface="Arial" pitchFamily="34" charset="0"/>
              </a:rPr>
              <a:t>message confidentiality</a:t>
            </a:r>
            <a:endParaRPr lang="en-US" sz="2000" dirty="0">
              <a:solidFill>
                <a:srgbClr val="FF0000"/>
              </a:solidFill>
              <a:ea typeface="ＭＳ Ｐゴシック" pitchFamily="-107" charset="-128"/>
            </a:endParaRPr>
          </a:p>
          <a:p>
            <a:pPr marL="514350" indent="-514350">
              <a:lnSpc>
                <a:spcPct val="90000"/>
              </a:lnSpc>
              <a:buFont typeface="+mj-lt"/>
              <a:buAutoNum type="arabicPeriod"/>
            </a:pPr>
            <a:r>
              <a:rPr lang="en-US" sz="2000" dirty="0">
                <a:ea typeface="ＭＳ Ｐゴシック" pitchFamily="-107" charset="-128"/>
              </a:rPr>
              <a:t>disclosure (i.e., reading the message contents)</a:t>
            </a:r>
          </a:p>
          <a:p>
            <a:pPr marL="514350" indent="-514350">
              <a:lnSpc>
                <a:spcPct val="90000"/>
              </a:lnSpc>
              <a:buFont typeface="+mj-lt"/>
              <a:buAutoNum type="arabicPeriod"/>
            </a:pPr>
            <a:r>
              <a:rPr lang="en-US" sz="2000" dirty="0">
                <a:ea typeface="ＭＳ Ｐゴシック" pitchFamily="-107" charset="-128"/>
              </a:rPr>
              <a:t>traffic analysis</a:t>
            </a:r>
          </a:p>
          <a:p>
            <a:pPr marL="0" indent="0">
              <a:lnSpc>
                <a:spcPct val="90000"/>
              </a:lnSpc>
              <a:buFont typeface="Arial" pitchFamily="34" charset="0"/>
              <a:buNone/>
            </a:pPr>
            <a:r>
              <a:rPr lang="en-US" sz="2000" dirty="0">
                <a:solidFill>
                  <a:srgbClr val="FF0000"/>
                </a:solidFill>
                <a:ea typeface="ＭＳ Ｐゴシック" pitchFamily="-107" charset="-128"/>
              </a:rPr>
              <a:t>Attacks related to message authentication</a:t>
            </a:r>
          </a:p>
          <a:p>
            <a:pPr marL="514350" indent="-514350">
              <a:lnSpc>
                <a:spcPct val="90000"/>
              </a:lnSpc>
              <a:buFont typeface="+mj-lt"/>
              <a:buAutoNum type="arabicPeriod" startAt="3"/>
            </a:pPr>
            <a:r>
              <a:rPr lang="en-US" sz="2000" dirty="0">
                <a:ea typeface="ＭＳ Ｐゴシック" pitchFamily="-107" charset="-128"/>
              </a:rPr>
              <a:t>masquerade</a:t>
            </a:r>
          </a:p>
          <a:p>
            <a:pPr marL="514350" indent="-514350">
              <a:lnSpc>
                <a:spcPct val="90000"/>
              </a:lnSpc>
              <a:buFont typeface="+mj-lt"/>
              <a:buAutoNum type="arabicPeriod" startAt="3"/>
            </a:pPr>
            <a:r>
              <a:rPr lang="en-US" sz="2000" dirty="0">
                <a:ea typeface="ＭＳ Ｐゴシック" pitchFamily="-107" charset="-128"/>
              </a:rPr>
              <a:t>Content/ sequence/ timing modification</a:t>
            </a:r>
          </a:p>
          <a:p>
            <a:pPr marL="514350" indent="-514350">
              <a:lnSpc>
                <a:spcPct val="90000"/>
              </a:lnSpc>
              <a:buFont typeface="+mj-lt"/>
              <a:buAutoNum type="arabicPeriod" startAt="3"/>
            </a:pPr>
            <a:r>
              <a:rPr lang="en-US" sz="2000" dirty="0">
                <a:ea typeface="ＭＳ Ｐゴシック" pitchFamily="-107" charset="-128"/>
              </a:rPr>
              <a:t>Source/ destination repudiation</a:t>
            </a:r>
          </a:p>
          <a:p>
            <a:pPr marL="514350" indent="-514350">
              <a:lnSpc>
                <a:spcPct val="90000"/>
              </a:lnSpc>
              <a:buFont typeface="+mj-lt"/>
              <a:buAutoNum type="arabicPeriod" startAt="3"/>
            </a:pPr>
            <a:endParaRPr lang="en-US" sz="2000" dirty="0">
              <a:ea typeface="ＭＳ Ｐゴシック" pitchFamily="-107" charset="-128"/>
            </a:endParaRPr>
          </a:p>
        </p:txBody>
      </p:sp>
    </p:spTree>
    <p:extLst>
      <p:ext uri="{BB962C8B-B14F-4D97-AF65-F5344CB8AC3E}">
        <p14:creationId xmlns:p14="http://schemas.microsoft.com/office/powerpoint/2010/main" val="33482016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B8BC9-149E-9144-EC07-5DBAE34F3537}"/>
              </a:ext>
            </a:extLst>
          </p:cNvPr>
          <p:cNvSpPr>
            <a:spLocks noGrp="1"/>
          </p:cNvSpPr>
          <p:nvPr>
            <p:ph type="title"/>
          </p:nvPr>
        </p:nvSpPr>
        <p:spPr/>
        <p:txBody>
          <a:bodyPr/>
          <a:lstStyle/>
          <a:p>
            <a:r>
              <a:rPr lang="en-US" dirty="0"/>
              <a:t>Cont. </a:t>
            </a:r>
            <a:r>
              <a:rPr lang="en-US" sz="4400" dirty="0">
                <a:ea typeface="ＭＳ Ｐゴシック" pitchFamily="-107" charset="-128"/>
              </a:rPr>
              <a:t>Message Security Requirements</a:t>
            </a:r>
            <a:endParaRPr lang="en-US" dirty="0"/>
          </a:p>
        </p:txBody>
      </p:sp>
      <p:sp>
        <p:nvSpPr>
          <p:cNvPr id="3" name="Content Placeholder 2">
            <a:extLst>
              <a:ext uri="{FF2B5EF4-FFF2-40B4-BE49-F238E27FC236}">
                <a16:creationId xmlns:a16="http://schemas.microsoft.com/office/drawing/2014/main" id="{494A7C8B-A998-22F0-C7FE-D89B448A9B7E}"/>
              </a:ext>
            </a:extLst>
          </p:cNvPr>
          <p:cNvSpPr>
            <a:spLocks noGrp="1"/>
          </p:cNvSpPr>
          <p:nvPr>
            <p:ph idx="1"/>
          </p:nvPr>
        </p:nvSpPr>
        <p:spPr>
          <a:xfrm>
            <a:off x="1587710" y="2160016"/>
            <a:ext cx="9486690" cy="4242622"/>
          </a:xfrm>
        </p:spPr>
        <p:txBody>
          <a:bodyPr>
            <a:normAutofit fontScale="85000" lnSpcReduction="20000"/>
          </a:bodyPr>
          <a:lstStyle/>
          <a:p>
            <a:pPr>
              <a:lnSpc>
                <a:spcPct val="90000"/>
              </a:lnSpc>
            </a:pPr>
            <a:r>
              <a:rPr lang="en-AU" sz="1600" dirty="0">
                <a:latin typeface="Arial" pitchFamily="34" charset="0"/>
                <a:ea typeface="ＭＳ Ｐゴシック" pitchFamily="-107" charset="-128"/>
              </a:rPr>
              <a:t>There are three </a:t>
            </a:r>
            <a:r>
              <a:rPr lang="en-US" sz="1600" dirty="0">
                <a:latin typeface="Times-Roman" charset="0"/>
                <a:ea typeface="ＭＳ Ｐゴシック" pitchFamily="-107" charset="-128"/>
              </a:rPr>
              <a:t>types of functions that may be used to produce an authenticator:</a:t>
            </a:r>
          </a:p>
          <a:p>
            <a:pPr marL="457200" indent="-223838">
              <a:buFont typeface="Arial" panose="020B0604020202020204" pitchFamily="34" charset="0"/>
              <a:buChar char="•"/>
            </a:pPr>
            <a:r>
              <a:rPr lang="en-US" sz="1600" dirty="0">
                <a:latin typeface="Arial" pitchFamily="34" charset="0"/>
                <a:ea typeface="ＭＳ Ｐゴシック" pitchFamily="-107" charset="-128"/>
              </a:rPr>
              <a:t>a hash function</a:t>
            </a:r>
          </a:p>
          <a:p>
            <a:pPr marL="457200" indent="-223838">
              <a:buFont typeface="Arial" panose="020B0604020202020204" pitchFamily="34" charset="0"/>
              <a:buChar char="•"/>
            </a:pPr>
            <a:r>
              <a:rPr lang="en-US" sz="1600" dirty="0">
                <a:latin typeface="Arial" pitchFamily="34" charset="0"/>
                <a:ea typeface="ＭＳ Ｐゴシック" pitchFamily="-107" charset="-128"/>
              </a:rPr>
              <a:t>message encryption</a:t>
            </a:r>
          </a:p>
          <a:p>
            <a:pPr lvl="2">
              <a:buFont typeface="Wingdings" pitchFamily="-107" charset="2"/>
              <a:buChar char="Ø"/>
              <a:defRPr/>
            </a:pPr>
            <a:r>
              <a:rPr lang="en-US" sz="1500" dirty="0">
                <a:ea typeface="ＭＳ Ｐゴシック" pitchFamily="-107" charset="-128"/>
                <a:cs typeface="ＭＳ Ｐゴシック" pitchFamily="-107" charset="-128"/>
              </a:rPr>
              <a:t>if symmetric encryption is used then:</a:t>
            </a:r>
          </a:p>
          <a:p>
            <a:pPr lvl="3">
              <a:defRPr/>
            </a:pPr>
            <a:r>
              <a:rPr lang="en-US" sz="1600" dirty="0"/>
              <a:t>receiver know sender must have created it</a:t>
            </a:r>
          </a:p>
          <a:p>
            <a:pPr lvl="3">
              <a:defRPr/>
            </a:pPr>
            <a:r>
              <a:rPr lang="en-US" sz="1600" dirty="0"/>
              <a:t>since only sender and receiver now key used</a:t>
            </a:r>
          </a:p>
          <a:p>
            <a:pPr lvl="3">
              <a:defRPr/>
            </a:pPr>
            <a:r>
              <a:rPr lang="en-US" sz="1600" dirty="0"/>
              <a:t>know content cannot have been altered</a:t>
            </a:r>
          </a:p>
          <a:p>
            <a:pPr lvl="2">
              <a:buFont typeface="Wingdings" panose="05000000000000000000" pitchFamily="2" charset="2"/>
              <a:buChar char="Ø"/>
            </a:pPr>
            <a:r>
              <a:rPr lang="en-US" sz="1500" dirty="0">
                <a:ea typeface="ＭＳ Ｐゴシック" pitchFamily="-107" charset="-128"/>
              </a:rPr>
              <a:t>if public-key encryption is used:</a:t>
            </a:r>
          </a:p>
          <a:p>
            <a:pPr lvl="3"/>
            <a:r>
              <a:rPr lang="en-US" sz="1600" dirty="0">
                <a:ea typeface="ＭＳ Ｐゴシック" pitchFamily="-107" charset="-128"/>
              </a:rPr>
              <a:t>encryption provides no confidence of sender since anyone potentially knows public-key</a:t>
            </a:r>
          </a:p>
          <a:p>
            <a:pPr marL="800100" lvl="3" indent="-342900">
              <a:buFont typeface="Wingdings" panose="05000000000000000000" pitchFamily="2" charset="2"/>
              <a:buChar char="Ø"/>
            </a:pPr>
            <a:r>
              <a:rPr lang="en-US" sz="1600" dirty="0">
                <a:ea typeface="ＭＳ Ｐゴシック" pitchFamily="-107" charset="-128"/>
              </a:rPr>
              <a:t>However, if sender </a:t>
            </a:r>
            <a:r>
              <a:rPr lang="en-US" sz="1600" b="1" dirty="0">
                <a:ea typeface="ＭＳ Ｐゴシック" pitchFamily="-107" charset="-128"/>
              </a:rPr>
              <a:t>signs</a:t>
            </a:r>
            <a:r>
              <a:rPr lang="en-US" sz="1600" dirty="0">
                <a:ea typeface="ＭＳ Ｐゴシック" pitchFamily="-107" charset="-128"/>
              </a:rPr>
              <a:t> message using their private-key then encrypts with recipient's public key</a:t>
            </a:r>
          </a:p>
          <a:p>
            <a:pPr lvl="4"/>
            <a:r>
              <a:rPr lang="en-US" sz="1800" dirty="0">
                <a:ea typeface="ＭＳ Ｐゴシック" pitchFamily="-107" charset="-128"/>
              </a:rPr>
              <a:t>have both secrecy and authentication</a:t>
            </a:r>
          </a:p>
          <a:p>
            <a:pPr lvl="4"/>
            <a:r>
              <a:rPr lang="en-US" sz="1800" dirty="0">
                <a:ea typeface="ＭＳ Ｐゴシック" pitchFamily="-107" charset="-128"/>
              </a:rPr>
              <a:t>but at cost of two public-key uses on message</a:t>
            </a:r>
          </a:p>
          <a:p>
            <a:pPr lvl="4"/>
            <a:r>
              <a:rPr lang="en-US" sz="1600" dirty="0">
                <a:ea typeface="ＭＳ Ｐゴシック" pitchFamily="-107" charset="-128"/>
              </a:rPr>
              <a:t>Again, need to recognize corrupted messages</a:t>
            </a:r>
            <a:endParaRPr lang="en-US" sz="1400" dirty="0">
              <a:latin typeface="Arial" pitchFamily="34" charset="0"/>
              <a:ea typeface="ＭＳ Ｐゴシック" pitchFamily="-107" charset="-128"/>
            </a:endParaRPr>
          </a:p>
          <a:p>
            <a:pPr marL="457200" indent="-223838">
              <a:buFont typeface="Arial" panose="020B0604020202020204" pitchFamily="34" charset="0"/>
              <a:buChar char="•"/>
            </a:pPr>
            <a:r>
              <a:rPr lang="en-US" sz="1600" dirty="0">
                <a:latin typeface="Arial" pitchFamily="34" charset="0"/>
                <a:ea typeface="ＭＳ Ｐゴシック" pitchFamily="-107" charset="-128"/>
              </a:rPr>
              <a:t>message authentication code (MAC).</a:t>
            </a:r>
            <a:endParaRPr lang="en-US" sz="1600" dirty="0"/>
          </a:p>
          <a:p>
            <a:endParaRPr lang="en-US" dirty="0"/>
          </a:p>
        </p:txBody>
      </p:sp>
      <p:pic>
        <p:nvPicPr>
          <p:cNvPr id="4" name="Picture 3">
            <a:extLst>
              <a:ext uri="{FF2B5EF4-FFF2-40B4-BE49-F238E27FC236}">
                <a16:creationId xmlns:a16="http://schemas.microsoft.com/office/drawing/2014/main" id="{3D0377A6-BEF8-494A-93A7-5D12904B96BA}"/>
              </a:ext>
            </a:extLst>
          </p:cNvPr>
          <p:cNvPicPr>
            <a:picLocks noChangeAspect="1"/>
          </p:cNvPicPr>
          <p:nvPr/>
        </p:nvPicPr>
        <p:blipFill>
          <a:blip r:embed="rId2" cstate="print"/>
          <a:srcRect/>
          <a:stretch>
            <a:fillRect/>
          </a:stretch>
        </p:blipFill>
        <p:spPr bwMode="auto">
          <a:xfrm>
            <a:off x="7465060" y="2450621"/>
            <a:ext cx="3803246" cy="1084629"/>
          </a:xfrm>
          <a:prstGeom prst="rect">
            <a:avLst/>
          </a:prstGeom>
          <a:noFill/>
          <a:ln w="9525">
            <a:noFill/>
            <a:miter lim="800000"/>
            <a:headEnd/>
            <a:tailEnd/>
          </a:ln>
        </p:spPr>
      </p:pic>
      <p:pic>
        <p:nvPicPr>
          <p:cNvPr id="5" name="Picture 4">
            <a:extLst>
              <a:ext uri="{FF2B5EF4-FFF2-40B4-BE49-F238E27FC236}">
                <a16:creationId xmlns:a16="http://schemas.microsoft.com/office/drawing/2014/main" id="{42379493-095B-4785-A5F5-7376A5564DCF}"/>
              </a:ext>
            </a:extLst>
          </p:cNvPr>
          <p:cNvPicPr>
            <a:picLocks noChangeAspect="1"/>
          </p:cNvPicPr>
          <p:nvPr/>
        </p:nvPicPr>
        <p:blipFill>
          <a:blip r:embed="rId3" cstate="print"/>
          <a:srcRect/>
          <a:stretch>
            <a:fillRect/>
          </a:stretch>
        </p:blipFill>
        <p:spPr bwMode="auto">
          <a:xfrm>
            <a:off x="7867088" y="4910484"/>
            <a:ext cx="3998247" cy="967440"/>
          </a:xfrm>
          <a:prstGeom prst="rect">
            <a:avLst/>
          </a:prstGeom>
          <a:noFill/>
          <a:ln w="9525">
            <a:noFill/>
            <a:miter lim="800000"/>
            <a:headEnd/>
            <a:tailEnd/>
          </a:ln>
        </p:spPr>
      </p:pic>
    </p:spTree>
    <p:extLst>
      <p:ext uri="{BB962C8B-B14F-4D97-AF65-F5344CB8AC3E}">
        <p14:creationId xmlns:p14="http://schemas.microsoft.com/office/powerpoint/2010/main" val="9196869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2EA42-94BA-BC3F-5F57-3C4E0B243FBF}"/>
              </a:ext>
            </a:extLst>
          </p:cNvPr>
          <p:cNvSpPr>
            <a:spLocks noGrp="1"/>
          </p:cNvSpPr>
          <p:nvPr>
            <p:ph type="title"/>
          </p:nvPr>
        </p:nvSpPr>
        <p:spPr/>
        <p:txBody>
          <a:bodyPr/>
          <a:lstStyle/>
          <a:p>
            <a:r>
              <a:rPr lang="en-US" sz="4400" dirty="0">
                <a:solidFill>
                  <a:srgbClr val="FFFFFF"/>
                </a:solidFill>
                <a:ea typeface="ＭＳ Ｐゴシック" pitchFamily="-107" charset="-128"/>
              </a:rPr>
              <a:t>Message Authentication Code (MAC)</a:t>
            </a:r>
            <a:endParaRPr lang="en-US" dirty="0"/>
          </a:p>
        </p:txBody>
      </p:sp>
      <p:sp>
        <p:nvSpPr>
          <p:cNvPr id="3" name="Content Placeholder 2">
            <a:extLst>
              <a:ext uri="{FF2B5EF4-FFF2-40B4-BE49-F238E27FC236}">
                <a16:creationId xmlns:a16="http://schemas.microsoft.com/office/drawing/2014/main" id="{81C9CDA5-DB98-E864-73F2-3FE53C6C8498}"/>
              </a:ext>
            </a:extLst>
          </p:cNvPr>
          <p:cNvSpPr>
            <a:spLocks noGrp="1"/>
          </p:cNvSpPr>
          <p:nvPr>
            <p:ph idx="1"/>
          </p:nvPr>
        </p:nvSpPr>
        <p:spPr>
          <a:xfrm>
            <a:off x="1587710" y="2160016"/>
            <a:ext cx="9486690" cy="4555416"/>
          </a:xfrm>
        </p:spPr>
        <p:txBody>
          <a:bodyPr>
            <a:normAutofit fontScale="77500" lnSpcReduction="20000"/>
          </a:bodyPr>
          <a:lstStyle/>
          <a:p>
            <a:pPr eaLnBrk="1" hangingPunct="1"/>
            <a:r>
              <a:rPr lang="en-AU" sz="2100" dirty="0">
                <a:ea typeface="ＭＳ Ｐゴシック" pitchFamily="-107" charset="-128"/>
              </a:rPr>
              <a:t>generated by an algorithm that creates a small fixed-sized block</a:t>
            </a:r>
          </a:p>
          <a:p>
            <a:pPr lvl="1" eaLnBrk="1" hangingPunct="1"/>
            <a:r>
              <a:rPr lang="en-AU" sz="2100" dirty="0">
                <a:ea typeface="ＭＳ Ｐゴシック" pitchFamily="-107" charset="-128"/>
              </a:rPr>
              <a:t>depending on both message and some key</a:t>
            </a:r>
          </a:p>
          <a:p>
            <a:pPr lvl="1" eaLnBrk="1" hangingPunct="1"/>
            <a:r>
              <a:rPr lang="en-US" sz="2100" dirty="0">
                <a:ea typeface="ＭＳ Ｐゴシック" pitchFamily="-107" charset="-128"/>
              </a:rPr>
              <a:t>like encryption though the algorithm need not be reversible</a:t>
            </a:r>
            <a:endParaRPr lang="en-AU" sz="2100" dirty="0">
              <a:ea typeface="ＭＳ Ｐゴシック" pitchFamily="-107" charset="-128"/>
            </a:endParaRPr>
          </a:p>
          <a:p>
            <a:pPr eaLnBrk="1" hangingPunct="1"/>
            <a:r>
              <a:rPr lang="en-US" sz="2100" dirty="0">
                <a:ea typeface="ＭＳ Ｐゴシック" pitchFamily="-107" charset="-128"/>
              </a:rPr>
              <a:t>appended to message as a </a:t>
            </a:r>
            <a:r>
              <a:rPr lang="en-US" sz="2100" b="1" dirty="0">
                <a:ea typeface="ＭＳ Ｐゴシック" pitchFamily="-107" charset="-128"/>
              </a:rPr>
              <a:t>signature</a:t>
            </a:r>
            <a:endParaRPr lang="en-US" sz="2100" dirty="0">
              <a:ea typeface="ＭＳ Ｐゴシック" pitchFamily="-107" charset="-128"/>
            </a:endParaRPr>
          </a:p>
          <a:p>
            <a:pPr eaLnBrk="1" hangingPunct="1"/>
            <a:r>
              <a:rPr lang="en-US" sz="2100" dirty="0">
                <a:ea typeface="ＭＳ Ｐゴシック" pitchFamily="-107" charset="-128"/>
              </a:rPr>
              <a:t>receiver performs same computation on message and checks it matches the MAC</a:t>
            </a:r>
          </a:p>
          <a:p>
            <a:pPr eaLnBrk="1" hangingPunct="1"/>
            <a:r>
              <a:rPr lang="en-US" sz="2100" dirty="0">
                <a:ea typeface="ＭＳ Ｐゴシック" pitchFamily="-107" charset="-128"/>
              </a:rPr>
              <a:t>provides assurance that message is unaltered and comes from sender</a:t>
            </a:r>
            <a:endParaRPr lang="en-AU" sz="2100" dirty="0">
              <a:ea typeface="ＭＳ Ｐゴシック" pitchFamily="-107" charset="-128"/>
            </a:endParaRPr>
          </a:p>
          <a:p>
            <a:pPr eaLnBrk="1" hangingPunct="1">
              <a:lnSpc>
                <a:spcPct val="90000"/>
              </a:lnSpc>
              <a:buFont typeface="Wingdings" panose="05000000000000000000" pitchFamily="2" charset="2"/>
              <a:buChar char="Ø"/>
            </a:pPr>
            <a:r>
              <a:rPr lang="en-US" sz="2000" dirty="0">
                <a:ea typeface="ＭＳ Ｐゴシック" pitchFamily="-107" charset="-128"/>
              </a:rPr>
              <a:t>can also use encryption for secrecy</a:t>
            </a:r>
          </a:p>
          <a:p>
            <a:pPr lvl="1" eaLnBrk="1" hangingPunct="1">
              <a:lnSpc>
                <a:spcPct val="90000"/>
              </a:lnSpc>
              <a:buFont typeface="Arial" panose="020B0604020202020204" pitchFamily="34" charset="0"/>
              <a:buChar char="•"/>
            </a:pPr>
            <a:r>
              <a:rPr lang="en-US" sz="2000" dirty="0">
                <a:ea typeface="ＭＳ Ｐゴシック" pitchFamily="-107" charset="-128"/>
              </a:rPr>
              <a:t>Generally, use separate keys for each: an encryption key and a MAC key</a:t>
            </a:r>
          </a:p>
          <a:p>
            <a:pPr lvl="1" eaLnBrk="1" hangingPunct="1">
              <a:lnSpc>
                <a:spcPct val="90000"/>
              </a:lnSpc>
              <a:buFont typeface="Arial" panose="020B0604020202020204" pitchFamily="34" charset="0"/>
              <a:buChar char="•"/>
            </a:pPr>
            <a:r>
              <a:rPr lang="en-US" sz="2000" dirty="0">
                <a:ea typeface="ＭＳ Ｐゴシック" pitchFamily="-107" charset="-128"/>
              </a:rPr>
              <a:t>can compute MAC either before or after encryption</a:t>
            </a:r>
          </a:p>
          <a:p>
            <a:pPr lvl="1" eaLnBrk="1" hangingPunct="1">
              <a:lnSpc>
                <a:spcPct val="90000"/>
              </a:lnSpc>
              <a:buFont typeface="Arial" panose="020B0604020202020204" pitchFamily="34" charset="0"/>
              <a:buChar char="•"/>
            </a:pPr>
            <a:r>
              <a:rPr lang="en-US" sz="2000" dirty="0">
                <a:ea typeface="ＭＳ Ｐゴシック" pitchFamily="-107" charset="-128"/>
              </a:rPr>
              <a:t>MAC is generally regarded as better done before encryption because in this case the attacker needs to break the encryption key first then breaking the MAC key.</a:t>
            </a:r>
          </a:p>
          <a:p>
            <a:pPr eaLnBrk="1" hangingPunct="1">
              <a:lnSpc>
                <a:spcPct val="90000"/>
              </a:lnSpc>
              <a:buFont typeface="Wingdings" panose="05000000000000000000" pitchFamily="2" charset="2"/>
              <a:buChar char="Ø"/>
            </a:pPr>
            <a:r>
              <a:rPr lang="en-US" sz="2000" dirty="0">
                <a:ea typeface="ＭＳ Ｐゴシック" pitchFamily="-107" charset="-128"/>
              </a:rPr>
              <a:t>why use a MAC?</a:t>
            </a:r>
          </a:p>
          <a:p>
            <a:pPr lvl="1" eaLnBrk="1" hangingPunct="1">
              <a:lnSpc>
                <a:spcPct val="90000"/>
              </a:lnSpc>
              <a:buFont typeface="Arial" panose="020B0604020202020204" pitchFamily="34" charset="0"/>
              <a:buChar char="•"/>
            </a:pPr>
            <a:r>
              <a:rPr lang="en-US" sz="2000" dirty="0">
                <a:ea typeface="ＭＳ Ｐゴシック" pitchFamily="-107" charset="-128"/>
              </a:rPr>
              <a:t>sometimes only authentication is needed</a:t>
            </a:r>
          </a:p>
          <a:p>
            <a:pPr lvl="1" eaLnBrk="1" hangingPunct="1">
              <a:lnSpc>
                <a:spcPct val="90000"/>
              </a:lnSpc>
              <a:buFont typeface="Arial" panose="020B0604020202020204" pitchFamily="34" charset="0"/>
              <a:buChar char="•"/>
            </a:pPr>
            <a:r>
              <a:rPr lang="en-US" sz="2000" dirty="0">
                <a:ea typeface="ＭＳ Ｐゴシック" pitchFamily="-107" charset="-128"/>
              </a:rPr>
              <a:t>sometimes need authentication to persist longer than the encryption (e.g., archival use)</a:t>
            </a:r>
          </a:p>
          <a:p>
            <a:pPr eaLnBrk="1" hangingPunct="1">
              <a:lnSpc>
                <a:spcPct val="90000"/>
              </a:lnSpc>
              <a:buFont typeface="Wingdings" panose="05000000000000000000" pitchFamily="2" charset="2"/>
              <a:buChar char="Ø"/>
            </a:pPr>
            <a:r>
              <a:rPr lang="en-US" sz="2000" dirty="0">
                <a:ea typeface="ＭＳ Ｐゴシック" pitchFamily="-107" charset="-128"/>
              </a:rPr>
              <a:t>note that a MAC is not a digital signature</a:t>
            </a:r>
            <a:endParaRPr lang="en-AU" sz="2000" dirty="0">
              <a:ea typeface="ＭＳ Ｐゴシック" pitchFamily="-107" charset="-128"/>
            </a:endParaRPr>
          </a:p>
          <a:p>
            <a:endParaRPr lang="en-US" dirty="0"/>
          </a:p>
        </p:txBody>
      </p:sp>
    </p:spTree>
    <p:extLst>
      <p:ext uri="{BB962C8B-B14F-4D97-AF65-F5344CB8AC3E}">
        <p14:creationId xmlns:p14="http://schemas.microsoft.com/office/powerpoint/2010/main" val="3025387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93B56-B19E-E454-1432-178DB99F8629}"/>
              </a:ext>
            </a:extLst>
          </p:cNvPr>
          <p:cNvSpPr>
            <a:spLocks noGrp="1"/>
          </p:cNvSpPr>
          <p:nvPr>
            <p:ph type="title"/>
          </p:nvPr>
        </p:nvSpPr>
        <p:spPr/>
        <p:txBody>
          <a:bodyPr/>
          <a:lstStyle/>
          <a:p>
            <a:r>
              <a:rPr lang="en-US" dirty="0"/>
              <a:t>MAC Generation and Verification</a:t>
            </a:r>
          </a:p>
        </p:txBody>
      </p:sp>
      <p:sp>
        <p:nvSpPr>
          <p:cNvPr id="3" name="Content Placeholder 2">
            <a:extLst>
              <a:ext uri="{FF2B5EF4-FFF2-40B4-BE49-F238E27FC236}">
                <a16:creationId xmlns:a16="http://schemas.microsoft.com/office/drawing/2014/main" id="{51B54BF4-FCAD-FDF5-D72A-03B837DF1C0A}"/>
              </a:ext>
            </a:extLst>
          </p:cNvPr>
          <p:cNvSpPr>
            <a:spLocks noGrp="1"/>
          </p:cNvSpPr>
          <p:nvPr>
            <p:ph idx="1"/>
          </p:nvPr>
        </p:nvSpPr>
        <p:spPr>
          <a:xfrm>
            <a:off x="1587710" y="1415845"/>
            <a:ext cx="9486690" cy="4857136"/>
          </a:xfrm>
        </p:spPr>
        <p:txBody>
          <a:bodyPr>
            <a:normAutofit fontScale="92500" lnSpcReduction="20000"/>
          </a:bodyPr>
          <a:lstStyle/>
          <a:p>
            <a:pPr marL="800100" indent="-342900">
              <a:spcBef>
                <a:spcPct val="20000"/>
              </a:spcBef>
              <a:buSzPct val="80000"/>
              <a:buFont typeface="Wingdings" panose="05000000000000000000" pitchFamily="2" charset="2"/>
              <a:buChar char="Ø"/>
              <a:defRPr/>
            </a:pPr>
            <a:r>
              <a:rPr lang="en-US" dirty="0">
                <a:latin typeface="Arial" pitchFamily="-107" charset="0"/>
                <a:ea typeface="+mn-ea"/>
              </a:rPr>
              <a:t>MAC is a small fixed-sized block of data</a:t>
            </a:r>
          </a:p>
          <a:p>
            <a:pPr marL="800100" lvl="1" indent="-342900">
              <a:spcBef>
                <a:spcPct val="20000"/>
              </a:spcBef>
              <a:buSzPct val="80000"/>
              <a:buFont typeface="Wingdings" panose="05000000000000000000" pitchFamily="2" charset="2"/>
              <a:buChar char="Ø"/>
              <a:defRPr/>
            </a:pPr>
            <a:r>
              <a:rPr lang="en-US" dirty="0">
                <a:latin typeface="Arial" pitchFamily="-107" charset="0"/>
                <a:ea typeface="+mn-ea"/>
              </a:rPr>
              <a:t>generated from message “M” + secret key “K”</a:t>
            </a:r>
          </a:p>
          <a:p>
            <a:pPr lvl="1" indent="858838">
              <a:spcBef>
                <a:spcPct val="20000"/>
              </a:spcBef>
              <a:buSzPct val="80000"/>
              <a:defRPr/>
            </a:pPr>
            <a:r>
              <a:rPr lang="en-US" dirty="0">
                <a:latin typeface="Arial" pitchFamily="-107" charset="0"/>
                <a:ea typeface="+mn-ea"/>
              </a:rPr>
              <a:t>MAC = C(K,M)</a:t>
            </a:r>
          </a:p>
          <a:p>
            <a:pPr marL="800100" lvl="1" indent="-342900">
              <a:spcBef>
                <a:spcPct val="20000"/>
              </a:spcBef>
              <a:buSzPct val="80000"/>
              <a:buFont typeface="Wingdings" panose="05000000000000000000" pitchFamily="2" charset="2"/>
              <a:buChar char="Ø"/>
              <a:defRPr/>
            </a:pPr>
            <a:r>
              <a:rPr lang="en-US" dirty="0">
                <a:latin typeface="Arial" pitchFamily="-107" charset="0"/>
                <a:ea typeface="+mn-ea"/>
              </a:rPr>
              <a:t>appended to message when sent</a:t>
            </a:r>
          </a:p>
          <a:p>
            <a:pPr marL="800100" lvl="1" indent="-342900">
              <a:spcBef>
                <a:spcPct val="20000"/>
              </a:spcBef>
              <a:buSzPct val="80000"/>
              <a:buFont typeface="Wingdings" panose="05000000000000000000" pitchFamily="2" charset="2"/>
              <a:buChar char="Ø"/>
              <a:defRPr/>
            </a:pPr>
            <a:r>
              <a:rPr lang="en-US" dirty="0">
                <a:latin typeface="Arial" pitchFamily="-107" charset="0"/>
              </a:rPr>
              <a:t>for verification, MAC is recomputed from the received message at destination and then compared with the transmitted MAC</a:t>
            </a:r>
          </a:p>
          <a:p>
            <a:pPr eaLnBrk="1" hangingPunct="1">
              <a:lnSpc>
                <a:spcPct val="90000"/>
              </a:lnSpc>
            </a:pPr>
            <a:r>
              <a:rPr lang="en-US" sz="2400" dirty="0">
                <a:ea typeface="ＭＳ Ｐゴシック" pitchFamily="-107" charset="-128"/>
              </a:rPr>
              <a:t>a MAC is a cryptographic checksum</a:t>
            </a:r>
          </a:p>
          <a:p>
            <a:pPr lvl="1" eaLnBrk="1" hangingPunct="1">
              <a:lnSpc>
                <a:spcPct val="90000"/>
              </a:lnSpc>
              <a:buFont typeface="Wingdings" pitchFamily="2" charset="2"/>
              <a:buNone/>
            </a:pPr>
            <a:r>
              <a:rPr lang="en-US" sz="2400" dirty="0">
                <a:ea typeface="ＭＳ Ｐゴシック" pitchFamily="-107" charset="-128"/>
              </a:rPr>
              <a:t>	MAC = C</a:t>
            </a:r>
            <a:r>
              <a:rPr lang="en-US" sz="2400" baseline="-25000" dirty="0">
                <a:ea typeface="ＭＳ Ｐゴシック" pitchFamily="-107" charset="-128"/>
              </a:rPr>
              <a:t>K</a:t>
            </a:r>
            <a:r>
              <a:rPr lang="en-US" sz="2400" dirty="0">
                <a:ea typeface="ＭＳ Ｐゴシック" pitchFamily="-107" charset="-128"/>
              </a:rPr>
              <a:t>(M)</a:t>
            </a:r>
          </a:p>
          <a:p>
            <a:pPr lvl="1" eaLnBrk="1" hangingPunct="1">
              <a:lnSpc>
                <a:spcPct val="90000"/>
              </a:lnSpc>
            </a:pPr>
            <a:r>
              <a:rPr lang="en-US" sz="2400" dirty="0">
                <a:ea typeface="ＭＳ Ｐゴシック" pitchFamily="-107" charset="-128"/>
              </a:rPr>
              <a:t>condenses a variable-length message M using a secret key K to a fixed-sized authenticator</a:t>
            </a:r>
          </a:p>
          <a:p>
            <a:pPr eaLnBrk="1" hangingPunct="1">
              <a:lnSpc>
                <a:spcPct val="90000"/>
              </a:lnSpc>
            </a:pPr>
            <a:r>
              <a:rPr lang="en-US" sz="2400" dirty="0">
                <a:ea typeface="ＭＳ Ｐゴシック" pitchFamily="-107" charset="-128"/>
              </a:rPr>
              <a:t>is a many-to-one function</a:t>
            </a:r>
          </a:p>
          <a:p>
            <a:pPr lvl="1" eaLnBrk="1" hangingPunct="1">
              <a:lnSpc>
                <a:spcPct val="90000"/>
              </a:lnSpc>
            </a:pPr>
            <a:r>
              <a:rPr lang="en-US" sz="2400" dirty="0">
                <a:ea typeface="ＭＳ Ｐゴシック" pitchFamily="-107" charset="-128"/>
              </a:rPr>
              <a:t>potentially many messages have same MAC, simply because for an m-bit authenticator there are only 2</a:t>
            </a:r>
            <a:r>
              <a:rPr lang="en-US" sz="2400" baseline="30000" dirty="0">
                <a:ea typeface="ＭＳ Ｐゴシック" pitchFamily="-107" charset="-128"/>
              </a:rPr>
              <a:t>m</a:t>
            </a:r>
            <a:r>
              <a:rPr lang="en-US" sz="2400" dirty="0">
                <a:ea typeface="ＭＳ Ｐゴシック" pitchFamily="-107" charset="-128"/>
              </a:rPr>
              <a:t> values that can map to infinite number of messages.</a:t>
            </a:r>
          </a:p>
          <a:p>
            <a:pPr lvl="1" eaLnBrk="1" hangingPunct="1">
              <a:lnSpc>
                <a:spcPct val="90000"/>
              </a:lnSpc>
            </a:pPr>
            <a:r>
              <a:rPr lang="en-US" sz="2400" dirty="0">
                <a:ea typeface="ＭＳ Ｐゴシック" pitchFamily="-107" charset="-128"/>
              </a:rPr>
              <a:t>but finding two different messages having the same MAC value needs to be very difficult.</a:t>
            </a:r>
            <a:endParaRPr lang="en-AU" sz="2400" dirty="0">
              <a:ea typeface="ＭＳ Ｐゴシック" pitchFamily="-107" charset="-128"/>
            </a:endParaRPr>
          </a:p>
          <a:p>
            <a:pPr marL="800100" lvl="1" indent="-342900">
              <a:spcBef>
                <a:spcPct val="20000"/>
              </a:spcBef>
              <a:buSzPct val="80000"/>
              <a:buFont typeface="Wingdings" panose="05000000000000000000" pitchFamily="2" charset="2"/>
              <a:buChar char="Ø"/>
              <a:defRPr/>
            </a:pPr>
            <a:endParaRPr lang="en-US" dirty="0">
              <a:latin typeface="Arial" pitchFamily="-107" charset="0"/>
              <a:ea typeface="+mn-ea"/>
            </a:endParaRPr>
          </a:p>
          <a:p>
            <a:endParaRPr lang="en-US" dirty="0"/>
          </a:p>
        </p:txBody>
      </p:sp>
      <p:pic>
        <p:nvPicPr>
          <p:cNvPr id="4" name="Picture 3">
            <a:extLst>
              <a:ext uri="{FF2B5EF4-FFF2-40B4-BE49-F238E27FC236}">
                <a16:creationId xmlns:a16="http://schemas.microsoft.com/office/drawing/2014/main" id="{7E01B8BE-BF34-49EA-8F32-FCAB5671B6B4}"/>
              </a:ext>
            </a:extLst>
          </p:cNvPr>
          <p:cNvPicPr>
            <a:picLocks noChangeAspect="1"/>
          </p:cNvPicPr>
          <p:nvPr/>
        </p:nvPicPr>
        <p:blipFill>
          <a:blip r:embed="rId2" cstate="print"/>
          <a:srcRect/>
          <a:stretch>
            <a:fillRect/>
          </a:stretch>
        </p:blipFill>
        <p:spPr bwMode="auto">
          <a:xfrm>
            <a:off x="7541342" y="1321382"/>
            <a:ext cx="4508290" cy="1115373"/>
          </a:xfrm>
          <a:prstGeom prst="rect">
            <a:avLst/>
          </a:prstGeom>
          <a:noFill/>
          <a:ln w="9525">
            <a:noFill/>
            <a:miter lim="800000"/>
            <a:headEnd/>
            <a:tailEnd/>
          </a:ln>
        </p:spPr>
      </p:pic>
    </p:spTree>
    <p:extLst>
      <p:ext uri="{BB962C8B-B14F-4D97-AF65-F5344CB8AC3E}">
        <p14:creationId xmlns:p14="http://schemas.microsoft.com/office/powerpoint/2010/main" val="10066199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E1DE9-89CB-2017-A035-1C259B28C582}"/>
              </a:ext>
            </a:extLst>
          </p:cNvPr>
          <p:cNvSpPr>
            <a:spLocks noGrp="1"/>
          </p:cNvSpPr>
          <p:nvPr>
            <p:ph type="title"/>
          </p:nvPr>
        </p:nvSpPr>
        <p:spPr/>
        <p:txBody>
          <a:bodyPr/>
          <a:lstStyle/>
          <a:p>
            <a:r>
              <a:rPr lang="en-US" sz="4400" dirty="0">
                <a:solidFill>
                  <a:srgbClr val="FFFFFF"/>
                </a:solidFill>
                <a:ea typeface="ＭＳ Ｐゴシック" pitchFamily="-107" charset="-128"/>
              </a:rPr>
              <a:t>Requirements for MACs</a:t>
            </a:r>
            <a:endParaRPr lang="en-US" dirty="0"/>
          </a:p>
        </p:txBody>
      </p:sp>
      <p:sp>
        <p:nvSpPr>
          <p:cNvPr id="3" name="Content Placeholder 2">
            <a:extLst>
              <a:ext uri="{FF2B5EF4-FFF2-40B4-BE49-F238E27FC236}">
                <a16:creationId xmlns:a16="http://schemas.microsoft.com/office/drawing/2014/main" id="{DAF16CB7-2D3C-960C-9909-145D4EE06AA5}"/>
              </a:ext>
            </a:extLst>
          </p:cNvPr>
          <p:cNvSpPr>
            <a:spLocks noGrp="1"/>
          </p:cNvSpPr>
          <p:nvPr>
            <p:ph idx="1"/>
          </p:nvPr>
        </p:nvSpPr>
        <p:spPr>
          <a:xfrm>
            <a:off x="1587710" y="1494503"/>
            <a:ext cx="9486690" cy="4591665"/>
          </a:xfrm>
        </p:spPr>
        <p:txBody>
          <a:bodyPr>
            <a:normAutofit fontScale="70000" lnSpcReduction="20000"/>
          </a:bodyPr>
          <a:lstStyle/>
          <a:p>
            <a:pPr marL="0" indent="0" eaLnBrk="1" hangingPunct="1">
              <a:buNone/>
            </a:pPr>
            <a:r>
              <a:rPr lang="en-US" sz="2400" dirty="0">
                <a:ea typeface="ＭＳ Ｐゴシック" pitchFamily="-107" charset="-128"/>
              </a:rPr>
              <a:t>Considering the types of attacks, the MAC needs to satisfy the following:</a:t>
            </a:r>
          </a:p>
          <a:p>
            <a:pPr lvl="1" indent="-401638" eaLnBrk="1" hangingPunct="1">
              <a:buFontTx/>
              <a:buAutoNum type="arabicPeriod"/>
            </a:pPr>
            <a:r>
              <a:rPr lang="en-US" sz="2400" dirty="0">
                <a:ea typeface="ＭＳ Ｐゴシック" pitchFamily="-107" charset="-128"/>
              </a:rPr>
              <a:t>Knowing a message and MAC, it is infeasible to find another message with same MAC</a:t>
            </a:r>
          </a:p>
          <a:p>
            <a:pPr lvl="1" indent="-401638">
              <a:buFontTx/>
              <a:buAutoNum type="arabicPeriod"/>
            </a:pPr>
            <a:r>
              <a:rPr lang="en-US" sz="2400" dirty="0">
                <a:ea typeface="ＭＳ Ｐゴシック" pitchFamily="-107" charset="-128"/>
              </a:rPr>
              <a:t>For an m-bit authenticator, MACs should be uniformly distributed over the range from 0 to 2</a:t>
            </a:r>
            <a:r>
              <a:rPr lang="en-US" sz="2400" baseline="30000" dirty="0">
                <a:ea typeface="ＭＳ Ｐゴシック" pitchFamily="-107" charset="-128"/>
              </a:rPr>
              <a:t>m</a:t>
            </a:r>
            <a:r>
              <a:rPr lang="en-US" sz="2400" dirty="0">
                <a:ea typeface="ＭＳ Ｐゴシック" pitchFamily="-107" charset="-128"/>
              </a:rPr>
              <a:t> – 1.</a:t>
            </a:r>
          </a:p>
          <a:p>
            <a:pPr lvl="1" indent="-401638" eaLnBrk="1" hangingPunct="1">
              <a:buFontTx/>
              <a:buAutoNum type="arabicPeriod"/>
            </a:pPr>
            <a:r>
              <a:rPr lang="en-US" sz="2400" dirty="0">
                <a:ea typeface="ＭＳ Ｐゴシック" pitchFamily="-107" charset="-128"/>
              </a:rPr>
              <a:t>MAC should depend equally on all bits of the message.</a:t>
            </a:r>
            <a:endParaRPr lang="en-AU" sz="2400" dirty="0">
              <a:ea typeface="ＭＳ Ｐゴシック" pitchFamily="-107" charset="-128"/>
            </a:endParaRPr>
          </a:p>
          <a:p>
            <a:pPr algn="l"/>
            <a:r>
              <a:rPr lang="en-US" sz="2800" dirty="0"/>
              <a:t>A</a:t>
            </a:r>
            <a:r>
              <a:rPr lang="en-US" sz="2800" b="0" i="0" u="none" strike="noStrike" baseline="0" dirty="0"/>
              <a:t>ttacks on MACs can be grouped into two categories:</a:t>
            </a:r>
            <a:endParaRPr lang="en-US" sz="2400" b="0" i="0" u="none" strike="noStrike" baseline="0" dirty="0"/>
          </a:p>
          <a:p>
            <a:pPr marL="571500" lvl="1" indent="-342900">
              <a:buFont typeface="Wingdings" panose="05000000000000000000" pitchFamily="2" charset="2"/>
              <a:buChar char="Ø"/>
            </a:pPr>
            <a:r>
              <a:rPr lang="en-US" sz="2100" b="1" dirty="0"/>
              <a:t>Brute-force attacks: </a:t>
            </a:r>
            <a:r>
              <a:rPr lang="en-US" sz="2100" dirty="0"/>
              <a:t>T</a:t>
            </a:r>
            <a:r>
              <a:rPr lang="en-US" sz="2100" b="0" i="0" u="none" strike="noStrike" baseline="0" dirty="0"/>
              <a:t>here are two lines of attack possible: attack the key space and attack the MAC value.</a:t>
            </a:r>
          </a:p>
          <a:p>
            <a:pPr marL="571500" lvl="1" indent="-342900">
              <a:buFont typeface="Wingdings" panose="05000000000000000000" pitchFamily="2" charset="2"/>
              <a:buChar char="Ø"/>
            </a:pPr>
            <a:endParaRPr lang="en-US" sz="2100" b="0" i="0" u="none" strike="noStrike" baseline="0" dirty="0"/>
          </a:p>
          <a:p>
            <a:pPr marL="571500" lvl="1" indent="-342900">
              <a:lnSpc>
                <a:spcPct val="107000"/>
              </a:lnSpc>
              <a:spcBef>
                <a:spcPts val="0"/>
              </a:spcBef>
              <a:buFont typeface="Wingdings" panose="05000000000000000000" pitchFamily="2" charset="2"/>
              <a:buChar char="Ø"/>
            </a:pPr>
            <a:r>
              <a:rPr lang="en-US" sz="2100" b="1" dirty="0">
                <a:effectLst/>
                <a:ea typeface="Calibri" panose="020F0502020204030204" pitchFamily="34" charset="0"/>
                <a:cs typeface="Calibri" panose="020F0502020204030204" pitchFamily="34" charset="0"/>
              </a:rPr>
              <a:t>Cryptanalysis</a:t>
            </a:r>
            <a:r>
              <a:rPr lang="en-US" sz="2100" b="1" dirty="0">
                <a:ea typeface="Calibri" panose="020F0502020204030204" pitchFamily="34" charset="0"/>
                <a:cs typeface="Arial" panose="020B0604020202020204" pitchFamily="34" charset="0"/>
              </a:rPr>
              <a:t>: </a:t>
            </a:r>
            <a:r>
              <a:rPr lang="en-US" sz="2100" dirty="0">
                <a:effectLst/>
                <a:ea typeface="Calibri" panose="020F0502020204030204" pitchFamily="34" charset="0"/>
                <a:cs typeface="Calibri" panose="020F0502020204030204" pitchFamily="34" charset="0"/>
              </a:rPr>
              <a:t>As with encryption algorithms and hash functions, cryptanalytic attacks on MAC algorithms seek to exploit some property of the algorithm to perform some attack other than an exhaustive search.</a:t>
            </a:r>
            <a:endParaRPr lang="en-US" sz="2100" dirty="0">
              <a:effectLst/>
              <a:ea typeface="Calibri" panose="020F0502020204030204" pitchFamily="34" charset="0"/>
              <a:cs typeface="Arial" panose="020B0604020202020204" pitchFamily="34" charset="0"/>
            </a:endParaRPr>
          </a:p>
          <a:p>
            <a:pPr marL="1082675" lvl="1" indent="-280988"/>
            <a:r>
              <a:rPr lang="en-US" sz="2100" dirty="0">
                <a:effectLst/>
                <a:ea typeface="Calibri" panose="020F0502020204030204" pitchFamily="34" charset="0"/>
              </a:rPr>
              <a:t>an ideal MAC algorithm will require a cryptanalytic effort greater than or equal to the brute-force effort.</a:t>
            </a:r>
          </a:p>
          <a:p>
            <a:pPr marL="1082675" lvl="1" indent="-280988"/>
            <a:r>
              <a:rPr lang="en-US" sz="2100" dirty="0"/>
              <a:t>l</a:t>
            </a:r>
            <a:r>
              <a:rPr lang="en-US" sz="2100" b="0" i="0" u="none" strike="noStrike" baseline="0" dirty="0"/>
              <a:t>ittle work has been done on developing </a:t>
            </a:r>
            <a:r>
              <a:rPr lang="en-US" sz="2100" dirty="0">
                <a:effectLst/>
                <a:ea typeface="Calibri" panose="020F0502020204030204" pitchFamily="34" charset="0"/>
                <a:cs typeface="Calibri" panose="020F0502020204030204" pitchFamily="34" charset="0"/>
              </a:rPr>
              <a:t>cryptanalytic</a:t>
            </a:r>
            <a:r>
              <a:rPr lang="en-US" sz="2100" b="0" i="0" u="none" strike="noStrike" baseline="0" dirty="0"/>
              <a:t> attacks</a:t>
            </a:r>
            <a:endParaRPr lang="en-US" sz="2100" dirty="0"/>
          </a:p>
          <a:p>
            <a:endParaRPr lang="en-US" dirty="0"/>
          </a:p>
        </p:txBody>
      </p:sp>
    </p:spTree>
    <p:extLst>
      <p:ext uri="{BB962C8B-B14F-4D97-AF65-F5344CB8AC3E}">
        <p14:creationId xmlns:p14="http://schemas.microsoft.com/office/powerpoint/2010/main" val="38599380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901F9-481D-C573-C771-231120120341}"/>
              </a:ext>
            </a:extLst>
          </p:cNvPr>
          <p:cNvSpPr>
            <a:spLocks noGrp="1"/>
          </p:cNvSpPr>
          <p:nvPr>
            <p:ph type="title"/>
          </p:nvPr>
        </p:nvSpPr>
        <p:spPr/>
        <p:txBody>
          <a:bodyPr/>
          <a:lstStyle/>
          <a:p>
            <a:r>
              <a:rPr lang="en-AU" sz="4400" dirty="0">
                <a:solidFill>
                  <a:srgbClr val="FFFFFF"/>
                </a:solidFill>
                <a:ea typeface="ＭＳ Ｐゴシック" pitchFamily="-107" charset="-128"/>
                <a:cs typeface="ＭＳ Ｐゴシック" pitchFamily="-107" charset="-128"/>
              </a:rPr>
              <a:t>Keyed Hash Functions as MACs</a:t>
            </a:r>
            <a:endParaRPr lang="en-US" dirty="0"/>
          </a:p>
        </p:txBody>
      </p:sp>
      <p:sp>
        <p:nvSpPr>
          <p:cNvPr id="3" name="Content Placeholder 2">
            <a:extLst>
              <a:ext uri="{FF2B5EF4-FFF2-40B4-BE49-F238E27FC236}">
                <a16:creationId xmlns:a16="http://schemas.microsoft.com/office/drawing/2014/main" id="{090AC2E7-D356-1C84-8E9D-7F473D123AF1}"/>
              </a:ext>
            </a:extLst>
          </p:cNvPr>
          <p:cNvSpPr>
            <a:spLocks noGrp="1"/>
          </p:cNvSpPr>
          <p:nvPr>
            <p:ph idx="1"/>
          </p:nvPr>
        </p:nvSpPr>
        <p:spPr>
          <a:xfrm>
            <a:off x="1587710" y="1406013"/>
            <a:ext cx="9486690" cy="5161935"/>
          </a:xfrm>
        </p:spPr>
        <p:txBody>
          <a:bodyPr>
            <a:normAutofit fontScale="77500" lnSpcReduction="20000"/>
          </a:bodyPr>
          <a:lstStyle/>
          <a:p>
            <a:pPr eaLnBrk="1" hangingPunct="1">
              <a:buFont typeface="Wingdings" pitchFamily="-107" charset="2"/>
              <a:buChar char="Ø"/>
              <a:defRPr/>
            </a:pPr>
            <a:r>
              <a:rPr lang="en-US" sz="2100" dirty="0">
                <a:ea typeface="ＭＳ Ｐゴシック" pitchFamily="-107" charset="-128"/>
                <a:cs typeface="ＭＳ Ｐゴシック" pitchFamily="-107" charset="-128"/>
              </a:rPr>
              <a:t>want a MAC based on a hash function </a:t>
            </a:r>
          </a:p>
          <a:p>
            <a:pPr lvl="1" eaLnBrk="1" hangingPunct="1">
              <a:buFont typeface="Arial" panose="020B0604020202020204" pitchFamily="34" charset="0"/>
              <a:buChar char="•"/>
              <a:defRPr/>
            </a:pPr>
            <a:r>
              <a:rPr lang="en-US" sz="2100" dirty="0"/>
              <a:t>because hash functions are generally faster</a:t>
            </a:r>
          </a:p>
          <a:p>
            <a:pPr lvl="1" eaLnBrk="1" hangingPunct="1">
              <a:buFont typeface="Arial" panose="020B0604020202020204" pitchFamily="34" charset="0"/>
              <a:buChar char="•"/>
              <a:defRPr/>
            </a:pPr>
            <a:r>
              <a:rPr lang="en-US" sz="2100" dirty="0"/>
              <a:t>crypto hash function code is widely available</a:t>
            </a:r>
          </a:p>
          <a:p>
            <a:pPr eaLnBrk="1" hangingPunct="1">
              <a:buFont typeface="Wingdings" pitchFamily="-107" charset="2"/>
              <a:buChar char="Ø"/>
              <a:defRPr/>
            </a:pPr>
            <a:r>
              <a:rPr lang="en-AU" sz="2100" dirty="0">
                <a:ea typeface="ＭＳ Ｐゴシック" pitchFamily="-107" charset="-128"/>
                <a:cs typeface="ＭＳ Ｐゴシック" pitchFamily="-107" charset="-128"/>
              </a:rPr>
              <a:t>hash includes a key along with message</a:t>
            </a:r>
          </a:p>
          <a:p>
            <a:pPr eaLnBrk="1" hangingPunct="1">
              <a:buFont typeface="Wingdings" pitchFamily="-107" charset="2"/>
              <a:buChar char="Ø"/>
              <a:defRPr/>
            </a:pPr>
            <a:r>
              <a:rPr lang="en-AU" sz="2100" dirty="0">
                <a:ea typeface="ＭＳ Ｐゴシック" pitchFamily="-107" charset="-128"/>
                <a:cs typeface="ＭＳ Ｐゴシック" pitchFamily="-107" charset="-128"/>
              </a:rPr>
              <a:t>original proposal:</a:t>
            </a:r>
          </a:p>
          <a:p>
            <a:pPr lvl="1" eaLnBrk="1" hangingPunct="1">
              <a:buFont typeface="Wingdings" pitchFamily="-107" charset="2"/>
              <a:buNone/>
              <a:defRPr/>
            </a:pPr>
            <a:r>
              <a:rPr lang="en-AU" sz="2100" dirty="0" err="1">
                <a:latin typeface="Courier New" pitchFamily="-107" charset="0"/>
              </a:rPr>
              <a:t>KeyedHash</a:t>
            </a:r>
            <a:r>
              <a:rPr lang="en-AU" sz="2100" dirty="0">
                <a:latin typeface="Courier New" pitchFamily="-107" charset="0"/>
              </a:rPr>
              <a:t> = Hash(</a:t>
            </a:r>
            <a:r>
              <a:rPr lang="en-AU" sz="2100" dirty="0" err="1">
                <a:latin typeface="Courier New" pitchFamily="-107" charset="0"/>
              </a:rPr>
              <a:t>Key|Message</a:t>
            </a:r>
            <a:r>
              <a:rPr lang="en-AU" sz="2100" dirty="0">
                <a:latin typeface="Courier New" pitchFamily="-107" charset="0"/>
              </a:rPr>
              <a:t>) </a:t>
            </a:r>
          </a:p>
          <a:p>
            <a:pPr lvl="1" eaLnBrk="1" hangingPunct="1">
              <a:buFont typeface="Arial" panose="020B0604020202020204" pitchFamily="34" charset="0"/>
              <a:buChar char="•"/>
              <a:defRPr/>
            </a:pPr>
            <a:r>
              <a:rPr lang="en-AU" sz="2100" dirty="0"/>
              <a:t>some weaknesses were found with this </a:t>
            </a:r>
          </a:p>
          <a:p>
            <a:pPr eaLnBrk="1" hangingPunct="1">
              <a:buFont typeface="Wingdings" pitchFamily="-107" charset="2"/>
              <a:buChar char="Ø"/>
              <a:defRPr/>
            </a:pPr>
            <a:r>
              <a:rPr lang="en-AU" sz="2100" dirty="0">
                <a:ea typeface="ＭＳ Ｐゴシック" pitchFamily="-107" charset="-128"/>
                <a:cs typeface="ＭＳ Ｐゴシック" pitchFamily="-107" charset="-128"/>
              </a:rPr>
              <a:t>eventually led to development of HMAC </a:t>
            </a:r>
          </a:p>
          <a:p>
            <a:pPr lvl="1">
              <a:buFont typeface="Wingdings" pitchFamily="-107" charset="2"/>
              <a:buChar char="Ø"/>
              <a:defRPr/>
            </a:pPr>
            <a:r>
              <a:rPr lang="en-US" sz="2000" dirty="0">
                <a:ea typeface="ＭＳ Ｐゴシック" pitchFamily="-107" charset="-128"/>
                <a:cs typeface="ＭＳ Ｐゴシック" pitchFamily="-107" charset="-128"/>
              </a:rPr>
              <a:t>have well understood cryptographic analysis of authentication mechanism strength</a:t>
            </a:r>
          </a:p>
          <a:p>
            <a:pPr eaLnBrk="1" hangingPunct="1">
              <a:lnSpc>
                <a:spcPct val="90000"/>
              </a:lnSpc>
              <a:buFont typeface="Wingdings" panose="05000000000000000000" pitchFamily="2" charset="2"/>
              <a:buChar char="Ø"/>
            </a:pPr>
            <a:r>
              <a:rPr lang="en-AU" sz="2100" dirty="0">
                <a:ea typeface="ＭＳ Ｐゴシック" pitchFamily="-107" charset="-128"/>
              </a:rPr>
              <a:t>uses hash function on the message:</a:t>
            </a:r>
          </a:p>
          <a:p>
            <a:pPr lvl="1">
              <a:lnSpc>
                <a:spcPct val="90000"/>
              </a:lnSpc>
              <a:buNone/>
            </a:pPr>
            <a:r>
              <a:rPr lang="en-AU" sz="2100" dirty="0">
                <a:latin typeface="Courier New" pitchFamily="49" charset="0"/>
                <a:ea typeface="ＭＳ Ｐゴシック" pitchFamily="-107" charset="-128"/>
              </a:rPr>
              <a:t>HMAC</a:t>
            </a:r>
            <a:r>
              <a:rPr lang="en-AU" sz="2100" baseline="-25000" dirty="0">
                <a:latin typeface="Courier New" pitchFamily="49" charset="0"/>
                <a:ea typeface="ＭＳ Ｐゴシック" pitchFamily="-107" charset="-128"/>
              </a:rPr>
              <a:t>K</a:t>
            </a:r>
            <a:r>
              <a:rPr lang="en-AU" sz="2100" dirty="0">
                <a:latin typeface="Courier New" pitchFamily="49" charset="0"/>
                <a:ea typeface="ＭＳ Ｐゴシック" pitchFamily="-107" charset="-128"/>
              </a:rPr>
              <a:t>(M)= Hash[(K</a:t>
            </a:r>
            <a:r>
              <a:rPr lang="en-AU" sz="2100" baseline="30000" dirty="0">
                <a:latin typeface="Courier New" pitchFamily="49" charset="0"/>
                <a:ea typeface="ＭＳ Ｐゴシック" pitchFamily="-107" charset="-128"/>
              </a:rPr>
              <a:t>+</a:t>
            </a:r>
            <a:r>
              <a:rPr lang="en-AU" sz="2100" dirty="0">
                <a:latin typeface="Courier New" pitchFamily="49" charset="0"/>
                <a:ea typeface="ＭＳ Ｐゴシック" pitchFamily="-107" charset="-128"/>
              </a:rPr>
              <a:t> </a:t>
            </a:r>
            <a:r>
              <a:rPr lang="en-AU" sz="2400" dirty="0">
                <a:ea typeface="ＭＳ Ｐゴシック" pitchFamily="-107" charset="-128"/>
                <a:sym typeface="Symbol" pitchFamily="18" charset="2"/>
              </a:rPr>
              <a:t></a:t>
            </a:r>
            <a:r>
              <a:rPr lang="en-AU" sz="2100" dirty="0">
                <a:latin typeface="Courier New" pitchFamily="49" charset="0"/>
                <a:ea typeface="ＭＳ Ｐゴシック" pitchFamily="-107" charset="-128"/>
              </a:rPr>
              <a:t> </a:t>
            </a:r>
            <a:r>
              <a:rPr lang="en-AU" sz="2100" dirty="0" err="1">
                <a:latin typeface="Courier New" pitchFamily="49" charset="0"/>
                <a:ea typeface="ＭＳ Ｐゴシック" pitchFamily="-107" charset="-128"/>
              </a:rPr>
              <a:t>opad</a:t>
            </a:r>
            <a:r>
              <a:rPr lang="en-AU" sz="2100" dirty="0">
                <a:latin typeface="Courier New" pitchFamily="49" charset="0"/>
                <a:ea typeface="ＭＳ Ｐゴシック" pitchFamily="-107" charset="-128"/>
              </a:rPr>
              <a:t>) ||Hash[(K</a:t>
            </a:r>
            <a:r>
              <a:rPr lang="en-AU" sz="2100" baseline="30000" dirty="0">
                <a:latin typeface="Courier New" pitchFamily="49" charset="0"/>
                <a:ea typeface="ＭＳ Ｐゴシック" pitchFamily="-107" charset="-128"/>
              </a:rPr>
              <a:t>+</a:t>
            </a:r>
            <a:r>
              <a:rPr lang="en-AU" sz="2100" dirty="0">
                <a:latin typeface="Courier New" pitchFamily="49" charset="0"/>
                <a:ea typeface="ＭＳ Ｐゴシック" pitchFamily="-107" charset="-128"/>
              </a:rPr>
              <a:t> </a:t>
            </a:r>
            <a:r>
              <a:rPr lang="en-AU" sz="2400" dirty="0">
                <a:ea typeface="ＭＳ Ｐゴシック" pitchFamily="-107" charset="-128"/>
                <a:sym typeface="Symbol" pitchFamily="18" charset="2"/>
              </a:rPr>
              <a:t></a:t>
            </a:r>
            <a:r>
              <a:rPr lang="en-AU" sz="2100" dirty="0">
                <a:latin typeface="Courier New" pitchFamily="49" charset="0"/>
                <a:ea typeface="ＭＳ Ｐゴシック" pitchFamily="-107" charset="-128"/>
              </a:rPr>
              <a:t> </a:t>
            </a:r>
            <a:r>
              <a:rPr lang="en-AU" sz="2100" dirty="0" err="1">
                <a:latin typeface="Courier New" pitchFamily="49" charset="0"/>
                <a:ea typeface="ＭＳ Ｐゴシック" pitchFamily="-107" charset="-128"/>
              </a:rPr>
              <a:t>ipad</a:t>
            </a:r>
            <a:r>
              <a:rPr lang="en-AU" sz="2100" dirty="0">
                <a:latin typeface="Courier New" pitchFamily="49" charset="0"/>
                <a:ea typeface="ＭＳ Ｐゴシック" pitchFamily="-107" charset="-128"/>
              </a:rPr>
              <a:t>) || M)] ] </a:t>
            </a:r>
          </a:p>
          <a:p>
            <a:pPr lvl="1" eaLnBrk="1" hangingPunct="1">
              <a:lnSpc>
                <a:spcPct val="90000"/>
              </a:lnSpc>
              <a:buFont typeface="Wingdings" pitchFamily="2" charset="2"/>
              <a:buNone/>
            </a:pPr>
            <a:r>
              <a:rPr lang="en-AU" sz="2100" dirty="0">
                <a:latin typeface="Courier New" pitchFamily="49" charset="0"/>
                <a:ea typeface="ＭＳ Ｐゴシック" pitchFamily="-107" charset="-128"/>
              </a:rPr>
              <a:t>				</a:t>
            </a:r>
            <a:r>
              <a:rPr lang="en-AU" sz="2100" dirty="0">
                <a:ea typeface="ＭＳ Ｐゴシック" pitchFamily="-107" charset="-128"/>
              </a:rPr>
              <a:t>where </a:t>
            </a:r>
            <a:r>
              <a:rPr lang="en-AU" sz="2100" dirty="0">
                <a:latin typeface="Courier New" pitchFamily="49" charset="0"/>
                <a:ea typeface="ＭＳ Ｐゴシック" pitchFamily="-107" charset="-128"/>
                <a:cs typeface="Courier New" pitchFamily="49" charset="0"/>
              </a:rPr>
              <a:t>K</a:t>
            </a:r>
            <a:r>
              <a:rPr lang="en-AU" sz="2100" baseline="30000" dirty="0">
                <a:latin typeface="Courier New" pitchFamily="49" charset="0"/>
                <a:ea typeface="ＭＳ Ｐゴシック" pitchFamily="-107" charset="-128"/>
                <a:cs typeface="Courier New" pitchFamily="49" charset="0"/>
              </a:rPr>
              <a:t>+</a:t>
            </a:r>
            <a:r>
              <a:rPr lang="en-AU" sz="2100" dirty="0">
                <a:latin typeface="Courier New" pitchFamily="49" charset="0"/>
                <a:ea typeface="ＭＳ Ｐゴシック" pitchFamily="-107" charset="-128"/>
                <a:cs typeface="Courier New" pitchFamily="49" charset="0"/>
              </a:rPr>
              <a:t> </a:t>
            </a:r>
            <a:r>
              <a:rPr lang="en-AU" sz="2100" dirty="0">
                <a:ea typeface="ＭＳ Ｐゴシック" pitchFamily="-107" charset="-128"/>
              </a:rPr>
              <a:t>is the key padded out to size </a:t>
            </a:r>
          </a:p>
          <a:p>
            <a:pPr lvl="1" eaLnBrk="1" hangingPunct="1">
              <a:lnSpc>
                <a:spcPct val="90000"/>
              </a:lnSpc>
              <a:buFont typeface="Arial" panose="020B0604020202020204" pitchFamily="34" charset="0"/>
              <a:buChar char="•"/>
            </a:pPr>
            <a:r>
              <a:rPr lang="en-AU" sz="2100" dirty="0" err="1">
                <a:latin typeface="Courier New" pitchFamily="49" charset="0"/>
                <a:ea typeface="ＭＳ Ｐゴシック" pitchFamily="-107" charset="-128"/>
                <a:cs typeface="Courier New" pitchFamily="49" charset="0"/>
              </a:rPr>
              <a:t>opad</a:t>
            </a:r>
            <a:r>
              <a:rPr lang="en-AU" sz="2100" dirty="0">
                <a:ea typeface="ＭＳ Ｐゴシック" pitchFamily="-107" charset="-128"/>
              </a:rPr>
              <a:t>, </a:t>
            </a:r>
            <a:r>
              <a:rPr lang="en-AU" sz="2100" dirty="0" err="1">
                <a:latin typeface="Courier New" pitchFamily="49" charset="0"/>
                <a:ea typeface="ＭＳ Ｐゴシック" pitchFamily="-107" charset="-128"/>
                <a:cs typeface="Courier New" pitchFamily="49" charset="0"/>
              </a:rPr>
              <a:t>ipad</a:t>
            </a:r>
            <a:r>
              <a:rPr lang="en-AU" sz="2100" dirty="0">
                <a:latin typeface="Courier New" pitchFamily="49" charset="0"/>
                <a:ea typeface="ＭＳ Ｐゴシック" pitchFamily="-107" charset="-128"/>
                <a:cs typeface="Courier New" pitchFamily="49" charset="0"/>
              </a:rPr>
              <a:t> </a:t>
            </a:r>
            <a:r>
              <a:rPr lang="en-AU" sz="2100" dirty="0">
                <a:ea typeface="ＭＳ Ｐゴシック" pitchFamily="-107" charset="-128"/>
              </a:rPr>
              <a:t>are specified padding constants </a:t>
            </a:r>
          </a:p>
          <a:p>
            <a:pPr eaLnBrk="1" hangingPunct="1">
              <a:lnSpc>
                <a:spcPct val="90000"/>
              </a:lnSpc>
              <a:buFont typeface="Wingdings" panose="05000000000000000000" pitchFamily="2" charset="2"/>
              <a:buChar char="Ø"/>
            </a:pPr>
            <a:r>
              <a:rPr lang="en-AU" sz="2100" dirty="0">
                <a:ea typeface="ＭＳ Ｐゴシック" pitchFamily="-107" charset="-128"/>
              </a:rPr>
              <a:t>overhead is just 3 more hash calculations than the message needs alone</a:t>
            </a:r>
          </a:p>
          <a:p>
            <a:pPr eaLnBrk="1" hangingPunct="1">
              <a:lnSpc>
                <a:spcPct val="90000"/>
              </a:lnSpc>
              <a:buFont typeface="Wingdings" panose="05000000000000000000" pitchFamily="2" charset="2"/>
              <a:buChar char="Ø"/>
            </a:pPr>
            <a:r>
              <a:rPr lang="en-AU" sz="2100" dirty="0">
                <a:ea typeface="ＭＳ Ｐゴシック" pitchFamily="-107" charset="-128"/>
              </a:rPr>
              <a:t>any hash function can be used</a:t>
            </a:r>
          </a:p>
          <a:p>
            <a:pPr>
              <a:lnSpc>
                <a:spcPct val="90000"/>
              </a:lnSpc>
              <a:buFont typeface="Wingdings" panose="05000000000000000000" pitchFamily="2" charset="2"/>
              <a:buChar char="Ø"/>
            </a:pPr>
            <a:r>
              <a:rPr lang="en-US" sz="2100" dirty="0">
                <a:ea typeface="ＭＳ Ｐゴシック" pitchFamily="-107" charset="-128"/>
              </a:rPr>
              <a:t>proved </a:t>
            </a:r>
            <a:r>
              <a:rPr lang="en-AU" sz="2100" dirty="0">
                <a:ea typeface="ＭＳ Ｐゴシック" pitchFamily="-107" charset="-128"/>
              </a:rPr>
              <a:t>security of HMAC relates to that of the underlying hash algorithm</a:t>
            </a:r>
          </a:p>
          <a:p>
            <a:pPr eaLnBrk="1" hangingPunct="1">
              <a:lnSpc>
                <a:spcPct val="90000"/>
              </a:lnSpc>
              <a:buFont typeface="Wingdings" panose="05000000000000000000" pitchFamily="2" charset="2"/>
              <a:buChar char="Ø"/>
            </a:pPr>
            <a:endParaRPr lang="en-AU" sz="2100" dirty="0">
              <a:ea typeface="ＭＳ Ｐゴシック" pitchFamily="-107" charset="-128"/>
            </a:endParaRPr>
          </a:p>
          <a:p>
            <a:pPr lvl="1">
              <a:buFont typeface="Wingdings" pitchFamily="-107" charset="2"/>
              <a:buChar char="Ø"/>
              <a:defRPr/>
            </a:pPr>
            <a:endParaRPr lang="en-US" dirty="0"/>
          </a:p>
        </p:txBody>
      </p:sp>
      <p:pic>
        <p:nvPicPr>
          <p:cNvPr id="4" name="Picture 3">
            <a:extLst>
              <a:ext uri="{FF2B5EF4-FFF2-40B4-BE49-F238E27FC236}">
                <a16:creationId xmlns:a16="http://schemas.microsoft.com/office/drawing/2014/main" id="{2FFB111C-8CBC-45CA-89A8-E3F72E15A539}"/>
              </a:ext>
            </a:extLst>
          </p:cNvPr>
          <p:cNvPicPr>
            <a:picLocks noChangeAspect="1"/>
          </p:cNvPicPr>
          <p:nvPr/>
        </p:nvPicPr>
        <p:blipFill>
          <a:blip r:embed="rId2"/>
          <a:stretch>
            <a:fillRect/>
          </a:stretch>
        </p:blipFill>
        <p:spPr>
          <a:xfrm>
            <a:off x="9329476" y="1373985"/>
            <a:ext cx="2549627" cy="2612995"/>
          </a:xfrm>
          <a:prstGeom prst="rect">
            <a:avLst/>
          </a:prstGeom>
        </p:spPr>
      </p:pic>
    </p:spTree>
    <p:extLst>
      <p:ext uri="{BB962C8B-B14F-4D97-AF65-F5344CB8AC3E}">
        <p14:creationId xmlns:p14="http://schemas.microsoft.com/office/powerpoint/2010/main" val="2406830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EB6EC-57E1-28CE-E06C-5A2BD0BAE17D}"/>
              </a:ext>
            </a:extLst>
          </p:cNvPr>
          <p:cNvSpPr>
            <a:spLocks noGrp="1"/>
          </p:cNvSpPr>
          <p:nvPr>
            <p:ph type="title"/>
          </p:nvPr>
        </p:nvSpPr>
        <p:spPr/>
        <p:txBody>
          <a:bodyPr/>
          <a:lstStyle/>
          <a:p>
            <a:r>
              <a:rPr lang="en-US" sz="4400" dirty="0">
                <a:solidFill>
                  <a:srgbClr val="FFFFFF"/>
                </a:solidFill>
                <a:ea typeface="ＭＳ Ｐゴシック" pitchFamily="-107" charset="-128"/>
              </a:rPr>
              <a:t>Modes of Operation</a:t>
            </a:r>
            <a:endParaRPr lang="en-US" dirty="0"/>
          </a:p>
        </p:txBody>
      </p:sp>
      <p:sp>
        <p:nvSpPr>
          <p:cNvPr id="3" name="Content Placeholder 2">
            <a:extLst>
              <a:ext uri="{FF2B5EF4-FFF2-40B4-BE49-F238E27FC236}">
                <a16:creationId xmlns:a16="http://schemas.microsoft.com/office/drawing/2014/main" id="{30FD1007-C592-514B-CB0B-8D5F3ECD9DD1}"/>
              </a:ext>
            </a:extLst>
          </p:cNvPr>
          <p:cNvSpPr>
            <a:spLocks noGrp="1"/>
          </p:cNvSpPr>
          <p:nvPr>
            <p:ph idx="1"/>
          </p:nvPr>
        </p:nvSpPr>
        <p:spPr/>
        <p:txBody>
          <a:bodyPr>
            <a:normAutofit fontScale="92500"/>
          </a:bodyPr>
          <a:lstStyle/>
          <a:p>
            <a:r>
              <a:rPr lang="en-AU" sz="2000" dirty="0">
                <a:ea typeface="ＭＳ Ｐゴシック" pitchFamily="-107" charset="-128"/>
              </a:rPr>
              <a:t>block ciphers (DES /AES) encrypt fixed size blocks unlike the stream ciphers.</a:t>
            </a:r>
          </a:p>
          <a:p>
            <a:r>
              <a:rPr lang="en-US" dirty="0"/>
              <a:t>There is modes for any </a:t>
            </a:r>
            <a:r>
              <a:rPr lang="en-US" sz="2000" dirty="0">
                <a:ea typeface="ＭＳ Ｐゴシック" pitchFamily="-107" charset="-128"/>
              </a:rPr>
              <a:t>block cipher like:</a:t>
            </a:r>
          </a:p>
          <a:p>
            <a:r>
              <a:rPr lang="en-US" sz="2000" dirty="0">
                <a:ea typeface="ＭＳ Ｐゴシック" pitchFamily="-107" charset="-128"/>
              </a:rPr>
              <a:t>ECB</a:t>
            </a:r>
          </a:p>
          <a:p>
            <a:r>
              <a:rPr lang="en-US" sz="2000" dirty="0">
                <a:ea typeface="ＭＳ Ｐゴシック" pitchFamily="-107" charset="-128"/>
              </a:rPr>
              <a:t>CBC</a:t>
            </a:r>
          </a:p>
          <a:p>
            <a:pPr marL="0" indent="0" eaLnBrk="1" hangingPunct="1">
              <a:buNone/>
              <a:defRPr/>
            </a:pPr>
            <a:r>
              <a:rPr lang="en-US" sz="2000" dirty="0">
                <a:ea typeface="ＭＳ Ｐゴシック" pitchFamily="-107" charset="-128"/>
              </a:rPr>
              <a:t>In block cipher if the last block isn’t completed where it should have the same size as the others, so we make padding to it.</a:t>
            </a:r>
            <a:br>
              <a:rPr lang="en-US" sz="2000" dirty="0">
                <a:ea typeface="ＭＳ Ｐゴシック" pitchFamily="-107" charset="-128"/>
              </a:rPr>
            </a:br>
            <a:r>
              <a:rPr lang="en-US" sz="1800" dirty="0"/>
              <a:t>pad either with known non-data value (e.g. nulls)</a:t>
            </a:r>
            <a:endParaRPr lang="en-AU" sz="1800" dirty="0"/>
          </a:p>
          <a:p>
            <a:pPr lvl="1" eaLnBrk="1" hangingPunct="1">
              <a:buFont typeface="Wingdings" panose="05000000000000000000" pitchFamily="2" charset="2"/>
              <a:buChar char="Ø"/>
              <a:defRPr/>
            </a:pPr>
            <a:r>
              <a:rPr lang="en-AU" sz="1800" dirty="0"/>
              <a:t>or pad last block along with count of pad size , we fill the remaining bytes with zeros except the last byte we fill it with the number of dummy bytes so we could remove later.</a:t>
            </a:r>
          </a:p>
          <a:p>
            <a:endParaRPr lang="en-US" sz="2000" dirty="0">
              <a:ea typeface="ＭＳ Ｐゴシック" pitchFamily="-107" charset="-128"/>
            </a:endParaRPr>
          </a:p>
        </p:txBody>
      </p:sp>
    </p:spTree>
    <p:extLst>
      <p:ext uri="{BB962C8B-B14F-4D97-AF65-F5344CB8AC3E}">
        <p14:creationId xmlns:p14="http://schemas.microsoft.com/office/powerpoint/2010/main" val="23178195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D496B-51B8-E865-C361-20A557CE8169}"/>
              </a:ext>
            </a:extLst>
          </p:cNvPr>
          <p:cNvSpPr>
            <a:spLocks noGrp="1"/>
          </p:cNvSpPr>
          <p:nvPr>
            <p:ph type="title"/>
          </p:nvPr>
        </p:nvSpPr>
        <p:spPr/>
        <p:txBody>
          <a:bodyPr/>
          <a:lstStyle/>
          <a:p>
            <a:r>
              <a:rPr lang="en-US" sz="4400" dirty="0">
                <a:solidFill>
                  <a:srgbClr val="FFFFFF"/>
                </a:solidFill>
                <a:ea typeface="ＭＳ Ｐゴシック" pitchFamily="-107" charset="-128"/>
              </a:rPr>
              <a:t>Using Symmetric Ciphers for MACs</a:t>
            </a:r>
            <a:endParaRPr lang="en-US" dirty="0"/>
          </a:p>
        </p:txBody>
      </p:sp>
      <p:sp>
        <p:nvSpPr>
          <p:cNvPr id="3" name="Content Placeholder 2">
            <a:extLst>
              <a:ext uri="{FF2B5EF4-FFF2-40B4-BE49-F238E27FC236}">
                <a16:creationId xmlns:a16="http://schemas.microsoft.com/office/drawing/2014/main" id="{84CA234C-736B-1C50-57D0-70B881C6784F}"/>
              </a:ext>
            </a:extLst>
          </p:cNvPr>
          <p:cNvSpPr>
            <a:spLocks noGrp="1"/>
          </p:cNvSpPr>
          <p:nvPr>
            <p:ph idx="1"/>
          </p:nvPr>
        </p:nvSpPr>
        <p:spPr/>
        <p:txBody>
          <a:bodyPr>
            <a:normAutofit fontScale="85000" lnSpcReduction="20000"/>
          </a:bodyPr>
          <a:lstStyle/>
          <a:p>
            <a:pPr eaLnBrk="1" hangingPunct="1">
              <a:buFont typeface="Wingdings" panose="05000000000000000000" pitchFamily="2" charset="2"/>
              <a:buChar char="Ø"/>
            </a:pPr>
            <a:r>
              <a:rPr lang="en-US" sz="2100" dirty="0">
                <a:ea typeface="ＭＳ Ｐゴシック" pitchFamily="-107" charset="-128"/>
              </a:rPr>
              <a:t>can use any block cipher chaining mode and use final block as a MAC</a:t>
            </a:r>
          </a:p>
          <a:p>
            <a:pPr eaLnBrk="1" hangingPunct="1">
              <a:buFont typeface="Wingdings" panose="05000000000000000000" pitchFamily="2" charset="2"/>
              <a:buChar char="Ø"/>
            </a:pPr>
            <a:r>
              <a:rPr lang="en-US" sz="2100" b="1" dirty="0">
                <a:ea typeface="ＭＳ Ｐゴシック" pitchFamily="-107" charset="-128"/>
              </a:rPr>
              <a:t>Data Authentication Algorithm (DAA)</a:t>
            </a:r>
            <a:r>
              <a:rPr lang="en-US" sz="2100" dirty="0">
                <a:ea typeface="ＭＳ Ｐゴシック" pitchFamily="-107" charset="-128"/>
              </a:rPr>
              <a:t> is a widely used MAC based on DES-CBC</a:t>
            </a:r>
          </a:p>
          <a:p>
            <a:pPr lvl="1" eaLnBrk="1" hangingPunct="1"/>
            <a:r>
              <a:rPr lang="en-US" sz="2100" dirty="0">
                <a:ea typeface="ＭＳ Ｐゴシック" pitchFamily="-107" charset="-128"/>
              </a:rPr>
              <a:t>using IV=0 and zero-pad of final block</a:t>
            </a:r>
          </a:p>
          <a:p>
            <a:pPr lvl="1" eaLnBrk="1" hangingPunct="1"/>
            <a:r>
              <a:rPr lang="en-US" sz="2100" dirty="0">
                <a:ea typeface="ＭＳ Ｐゴシック" pitchFamily="-107" charset="-128"/>
              </a:rPr>
              <a:t>encrypt message using DES in CBC mode</a:t>
            </a:r>
          </a:p>
          <a:p>
            <a:pPr lvl="1" eaLnBrk="1" hangingPunct="1"/>
            <a:r>
              <a:rPr lang="en-US" sz="2100" dirty="0">
                <a:ea typeface="ＭＳ Ｐゴシック" pitchFamily="-107" charset="-128"/>
              </a:rPr>
              <a:t>and send just the final block as the MAC</a:t>
            </a:r>
          </a:p>
          <a:p>
            <a:pPr lvl="2" eaLnBrk="1" hangingPunct="1"/>
            <a:r>
              <a:rPr lang="en-US" sz="2100" dirty="0">
                <a:ea typeface="ＭＳ Ｐゴシック" pitchFamily="-107" charset="-128"/>
              </a:rPr>
              <a:t>or the leftmost M bits (16</a:t>
            </a:r>
            <a:r>
              <a:rPr lang="en-US" sz="2100" dirty="0">
                <a:ea typeface="ＭＳ Ｐゴシック" pitchFamily="-107" charset="-128"/>
                <a:cs typeface="Arial" pitchFamily="34" charset="0"/>
              </a:rPr>
              <a:t>≤M≤64) of final block</a:t>
            </a:r>
          </a:p>
          <a:p>
            <a:pPr eaLnBrk="1" hangingPunct="1">
              <a:buFont typeface="Wingdings" panose="05000000000000000000" pitchFamily="2" charset="2"/>
              <a:buChar char="Ø"/>
            </a:pPr>
            <a:r>
              <a:rPr lang="en-US" sz="2100" dirty="0">
                <a:ea typeface="ＭＳ Ｐゴシック" pitchFamily="-107" charset="-128"/>
                <a:cs typeface="Arial" pitchFamily="34" charset="0"/>
              </a:rPr>
              <a:t>but final MAC is now too small for security</a:t>
            </a:r>
          </a:p>
          <a:p>
            <a:pPr eaLnBrk="1" hangingPunct="1">
              <a:buFont typeface="Wingdings" panose="05000000000000000000" pitchFamily="2" charset="2"/>
              <a:buChar char="Ø"/>
            </a:pPr>
            <a:r>
              <a:rPr lang="en-US" sz="2400" dirty="0">
                <a:ea typeface="ＭＳ Ｐゴシック" pitchFamily="-107" charset="-128"/>
              </a:rPr>
              <a:t>has message size limitation</a:t>
            </a:r>
          </a:p>
          <a:p>
            <a:pPr eaLnBrk="1" hangingPunct="1">
              <a:buFont typeface="Wingdings" panose="05000000000000000000" pitchFamily="2" charset="2"/>
              <a:buChar char="Ø"/>
            </a:pPr>
            <a:r>
              <a:rPr lang="en-US" sz="2400" dirty="0">
                <a:ea typeface="ＭＳ Ｐゴシック" pitchFamily="-107" charset="-128"/>
              </a:rPr>
              <a:t>can overcome using 2 keys &amp; padding</a:t>
            </a:r>
          </a:p>
          <a:p>
            <a:pPr eaLnBrk="1" hangingPunct="1">
              <a:buFont typeface="Wingdings" panose="05000000000000000000" pitchFamily="2" charset="2"/>
              <a:buChar char="Ø"/>
            </a:pPr>
            <a:r>
              <a:rPr lang="en-US" sz="2400" dirty="0">
                <a:ea typeface="ＭＳ Ｐゴシック" pitchFamily="-107" charset="-128"/>
              </a:rPr>
              <a:t>thus forming the Cipher-based Message Authentication Code (CMAC)</a:t>
            </a:r>
          </a:p>
          <a:p>
            <a:endParaRPr lang="en-US" dirty="0"/>
          </a:p>
        </p:txBody>
      </p:sp>
      <p:pic>
        <p:nvPicPr>
          <p:cNvPr id="4" name="Picture 3">
            <a:extLst>
              <a:ext uri="{FF2B5EF4-FFF2-40B4-BE49-F238E27FC236}">
                <a16:creationId xmlns:a16="http://schemas.microsoft.com/office/drawing/2014/main" id="{E2D78E04-A098-AE6D-56B6-6EA2AD4C5B0C}"/>
              </a:ext>
            </a:extLst>
          </p:cNvPr>
          <p:cNvPicPr>
            <a:picLocks noChangeAspect="1"/>
          </p:cNvPicPr>
          <p:nvPr/>
        </p:nvPicPr>
        <p:blipFill>
          <a:blip r:embed="rId2" cstate="print"/>
          <a:srcRect/>
          <a:stretch>
            <a:fillRect/>
          </a:stretch>
        </p:blipFill>
        <p:spPr bwMode="auto">
          <a:xfrm>
            <a:off x="8797003" y="2919464"/>
            <a:ext cx="2839319" cy="2242472"/>
          </a:xfrm>
          <a:prstGeom prst="rect">
            <a:avLst/>
          </a:prstGeom>
          <a:noFill/>
          <a:ln w="9525">
            <a:noFill/>
            <a:miter lim="800000"/>
            <a:headEnd/>
            <a:tailEnd/>
          </a:ln>
        </p:spPr>
      </p:pic>
    </p:spTree>
    <p:extLst>
      <p:ext uri="{BB962C8B-B14F-4D97-AF65-F5344CB8AC3E}">
        <p14:creationId xmlns:p14="http://schemas.microsoft.com/office/powerpoint/2010/main" val="13860463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F523-0FE1-9634-64C9-F9AA36F5DFAB}"/>
              </a:ext>
            </a:extLst>
          </p:cNvPr>
          <p:cNvSpPr>
            <a:spLocks noGrp="1"/>
          </p:cNvSpPr>
          <p:nvPr>
            <p:ph type="title"/>
          </p:nvPr>
        </p:nvSpPr>
        <p:spPr/>
        <p:txBody>
          <a:bodyPr/>
          <a:lstStyle/>
          <a:p>
            <a:r>
              <a:rPr lang="en-US" sz="4400" dirty="0">
                <a:solidFill>
                  <a:srgbClr val="FFFFFF"/>
                </a:solidFill>
                <a:ea typeface="ＭＳ Ｐゴシック" pitchFamily="-107" charset="-128"/>
                <a:cs typeface="ＭＳ Ｐゴシック" pitchFamily="-107" charset="-128"/>
              </a:rPr>
              <a:t>Authenticated Encryption</a:t>
            </a:r>
            <a:endParaRPr lang="en-US" dirty="0"/>
          </a:p>
        </p:txBody>
      </p:sp>
      <p:sp>
        <p:nvSpPr>
          <p:cNvPr id="3" name="Content Placeholder 2">
            <a:extLst>
              <a:ext uri="{FF2B5EF4-FFF2-40B4-BE49-F238E27FC236}">
                <a16:creationId xmlns:a16="http://schemas.microsoft.com/office/drawing/2014/main" id="{847EEEF0-1A1F-4194-DD42-CD22DD1106E6}"/>
              </a:ext>
            </a:extLst>
          </p:cNvPr>
          <p:cNvSpPr>
            <a:spLocks noGrp="1"/>
          </p:cNvSpPr>
          <p:nvPr>
            <p:ph idx="1"/>
          </p:nvPr>
        </p:nvSpPr>
        <p:spPr>
          <a:xfrm>
            <a:off x="1587710" y="1543665"/>
            <a:ext cx="9486690" cy="4542503"/>
          </a:xfrm>
        </p:spPr>
        <p:txBody>
          <a:bodyPr>
            <a:normAutofit fontScale="85000" lnSpcReduction="20000"/>
          </a:bodyPr>
          <a:lstStyle/>
          <a:p>
            <a:pPr>
              <a:lnSpc>
                <a:spcPct val="90000"/>
              </a:lnSpc>
              <a:buFont typeface="Wingdings" pitchFamily="-107" charset="2"/>
              <a:buChar char="Ø"/>
              <a:defRPr/>
            </a:pPr>
            <a:r>
              <a:rPr lang="en-US" sz="2100" dirty="0">
                <a:ea typeface="ＭＳ Ｐゴシック" pitchFamily="-107" charset="-128"/>
                <a:cs typeface="ＭＳ Ｐゴシック" pitchFamily="-107" charset="-128"/>
              </a:rPr>
              <a:t>simultaneously protect confidentiality and authenticity of communications</a:t>
            </a:r>
          </a:p>
          <a:p>
            <a:pPr lvl="1">
              <a:lnSpc>
                <a:spcPct val="90000"/>
              </a:lnSpc>
              <a:buFont typeface="Arial" panose="020B0604020202020204" pitchFamily="34" charset="0"/>
              <a:buChar char="•"/>
              <a:defRPr/>
            </a:pPr>
            <a:r>
              <a:rPr lang="en-US" sz="2100" dirty="0"/>
              <a:t>often required but usually separate</a:t>
            </a:r>
          </a:p>
          <a:p>
            <a:pPr marL="512763" indent="-512763">
              <a:buFont typeface="Wingdings" panose="05000000000000000000" pitchFamily="2" charset="2"/>
              <a:buChar char="Ø"/>
            </a:pPr>
            <a:r>
              <a:rPr lang="en-US" sz="2100" dirty="0">
                <a:latin typeface="Arial" pitchFamily="34" charset="0"/>
                <a:ea typeface="ＭＳ Ｐゴシック" pitchFamily="-107" charset="-128"/>
              </a:rPr>
              <a:t>Authenticated encryption (AE) is a term used to describe encryption systems that simultaneously protect confidentiality and authenticity (integrity) of communications.</a:t>
            </a:r>
          </a:p>
          <a:p>
            <a:pPr marL="512763" indent="-512763">
              <a:buFont typeface="Wingdings" panose="05000000000000000000" pitchFamily="2" charset="2"/>
              <a:buChar char="Ø"/>
            </a:pPr>
            <a:r>
              <a:rPr lang="en-US" sz="2100" dirty="0">
                <a:latin typeface="Arial" pitchFamily="34" charset="0"/>
                <a:ea typeface="ＭＳ Ｐゴシック" pitchFamily="-107" charset="-128"/>
              </a:rPr>
              <a:t>Many applications and protocols require both forms of security, but until recently the two services have been designed separately.</a:t>
            </a:r>
          </a:p>
          <a:p>
            <a:pPr marL="512763" indent="-512763">
              <a:buFont typeface="Wingdings" panose="05000000000000000000" pitchFamily="2" charset="2"/>
              <a:buChar char="Ø"/>
            </a:pPr>
            <a:r>
              <a:rPr lang="en-US" sz="2100" dirty="0">
                <a:latin typeface="Arial" pitchFamily="34" charset="0"/>
                <a:ea typeface="ＭＳ Ｐゴシック" pitchFamily="-107" charset="-128"/>
              </a:rPr>
              <a:t>There are four common approaches to providing both confidentiality and encryption for a message </a:t>
            </a:r>
            <a:r>
              <a:rPr lang="en-US" sz="2100" i="1" dirty="0">
                <a:latin typeface="Arial" pitchFamily="34" charset="0"/>
                <a:ea typeface="ＭＳ Ｐゴシック" pitchFamily="-107" charset="-128"/>
              </a:rPr>
              <a:t>M</a:t>
            </a:r>
            <a:endParaRPr lang="en-US" sz="2100" dirty="0"/>
          </a:p>
          <a:p>
            <a:pPr>
              <a:lnSpc>
                <a:spcPct val="90000"/>
              </a:lnSpc>
              <a:buFont typeface="Wingdings" pitchFamily="-107" charset="2"/>
              <a:buChar char="Ø"/>
              <a:defRPr/>
            </a:pPr>
            <a:r>
              <a:rPr lang="en-US" sz="2100" dirty="0">
                <a:ea typeface="ＭＳ Ｐゴシック" pitchFamily="-107" charset="-128"/>
                <a:cs typeface="ＭＳ Ｐゴシック" pitchFamily="-107" charset="-128"/>
              </a:rPr>
              <a:t>approaches</a:t>
            </a:r>
          </a:p>
          <a:p>
            <a:pPr lvl="1">
              <a:lnSpc>
                <a:spcPct val="90000"/>
              </a:lnSpc>
              <a:buFont typeface="Arial" panose="020B0604020202020204" pitchFamily="34" charset="0"/>
              <a:buChar char="•"/>
              <a:defRPr/>
            </a:pPr>
            <a:r>
              <a:rPr lang="en-US" sz="2100" dirty="0">
                <a:ea typeface="ＭＳ Ｐゴシック" pitchFamily="-107" charset="-128"/>
                <a:cs typeface="ＭＳ Ｐゴシック" pitchFamily="-107" charset="-128"/>
              </a:rPr>
              <a:t>Hash-then-encrypt: E(K, (M || H(M))</a:t>
            </a:r>
          </a:p>
          <a:p>
            <a:pPr lvl="1">
              <a:lnSpc>
                <a:spcPct val="90000"/>
              </a:lnSpc>
              <a:buFont typeface="Arial" panose="020B0604020202020204" pitchFamily="34" charset="0"/>
              <a:buChar char="•"/>
              <a:defRPr/>
            </a:pPr>
            <a:r>
              <a:rPr lang="en-US" sz="2100" dirty="0">
                <a:ea typeface="ＭＳ Ｐゴシック" pitchFamily="-107" charset="-128"/>
                <a:cs typeface="ＭＳ Ｐゴシック" pitchFamily="-107" charset="-128"/>
              </a:rPr>
              <a:t>MAC-then-encrypt: E(K2, (M || MAC(K1, M)) </a:t>
            </a:r>
          </a:p>
          <a:p>
            <a:pPr lvl="1">
              <a:lnSpc>
                <a:spcPct val="90000"/>
              </a:lnSpc>
              <a:buFont typeface="Arial" panose="020B0604020202020204" pitchFamily="34" charset="0"/>
              <a:buChar char="•"/>
              <a:defRPr/>
            </a:pPr>
            <a:r>
              <a:rPr lang="en-US" sz="2100" dirty="0">
                <a:ea typeface="ＭＳ Ｐゴシック" pitchFamily="-107" charset="-128"/>
                <a:cs typeface="ＭＳ Ｐゴシック" pitchFamily="-107" charset="-128"/>
              </a:rPr>
              <a:t>Encrypt-then-MAC: (C=E(K2, M), T=MAC(K1, C) </a:t>
            </a:r>
          </a:p>
          <a:p>
            <a:pPr lvl="1">
              <a:lnSpc>
                <a:spcPct val="90000"/>
              </a:lnSpc>
              <a:buFont typeface="Arial" panose="020B0604020202020204" pitchFamily="34" charset="0"/>
              <a:buChar char="•"/>
              <a:defRPr/>
            </a:pPr>
            <a:r>
              <a:rPr lang="en-US" sz="2100" dirty="0">
                <a:ea typeface="ＭＳ Ｐゴシック" pitchFamily="-107" charset="-128"/>
                <a:cs typeface="ＭＳ Ｐゴシック" pitchFamily="-107" charset="-128"/>
              </a:rPr>
              <a:t>Encrypt-and-MAC: (C=E(K2, M), T=MAC(K1, M)</a:t>
            </a:r>
          </a:p>
          <a:p>
            <a:pPr>
              <a:lnSpc>
                <a:spcPct val="90000"/>
              </a:lnSpc>
              <a:buFont typeface="Wingdings" pitchFamily="-107" charset="2"/>
              <a:buChar char="Ø"/>
              <a:defRPr/>
            </a:pPr>
            <a:r>
              <a:rPr lang="en-US" sz="2100" dirty="0">
                <a:ea typeface="ＭＳ Ｐゴシック" pitchFamily="-107" charset="-128"/>
                <a:cs typeface="ＭＳ Ｐゴシック" pitchFamily="-107" charset="-128"/>
              </a:rPr>
              <a:t> decryption /verification straightforward</a:t>
            </a:r>
            <a:endParaRPr lang="en-US" dirty="0"/>
          </a:p>
        </p:txBody>
      </p:sp>
    </p:spTree>
    <p:extLst>
      <p:ext uri="{BB962C8B-B14F-4D97-AF65-F5344CB8AC3E}">
        <p14:creationId xmlns:p14="http://schemas.microsoft.com/office/powerpoint/2010/main" val="26082856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A9CB9-1648-A7B8-7DF2-C279FD78E6F9}"/>
              </a:ext>
            </a:extLst>
          </p:cNvPr>
          <p:cNvSpPr>
            <a:spLocks noGrp="1"/>
          </p:cNvSpPr>
          <p:nvPr>
            <p:ph type="title"/>
          </p:nvPr>
        </p:nvSpPr>
        <p:spPr>
          <a:xfrm>
            <a:off x="1587710" y="455362"/>
            <a:ext cx="6754431" cy="1550419"/>
          </a:xfrm>
        </p:spPr>
        <p:txBody>
          <a:bodyPr>
            <a:normAutofit/>
          </a:bodyPr>
          <a:lstStyle/>
          <a:p>
            <a:r>
              <a:rPr lang="en-US" sz="3600" dirty="0">
                <a:solidFill>
                  <a:srgbClr val="FFFFFF"/>
                </a:solidFill>
                <a:ea typeface="ＭＳ Ｐゴシック" pitchFamily="-107" charset="-128"/>
                <a:cs typeface="ＭＳ Ｐゴシック" pitchFamily="-107" charset="-128"/>
              </a:rPr>
              <a:t>Authenticated Encryption </a:t>
            </a:r>
            <a:r>
              <a:rPr lang="en-US" sz="3600" kern="1200" dirty="0">
                <a:solidFill>
                  <a:srgbClr val="FFFFFF"/>
                </a:solidFill>
                <a:latin typeface="+mj-lt"/>
                <a:ea typeface="+mj-ea"/>
                <a:cs typeface="+mj-cs"/>
              </a:rPr>
              <a:t>Approaches</a:t>
            </a:r>
            <a:endParaRPr lang="en-US" sz="3600" dirty="0"/>
          </a:p>
        </p:txBody>
      </p:sp>
      <p:sp>
        <p:nvSpPr>
          <p:cNvPr id="3" name="Content Placeholder 2">
            <a:extLst>
              <a:ext uri="{FF2B5EF4-FFF2-40B4-BE49-F238E27FC236}">
                <a16:creationId xmlns:a16="http://schemas.microsoft.com/office/drawing/2014/main" id="{47B4182D-FC53-48C7-5D39-E1AA72B7437B}"/>
              </a:ext>
            </a:extLst>
          </p:cNvPr>
          <p:cNvSpPr>
            <a:spLocks noGrp="1"/>
          </p:cNvSpPr>
          <p:nvPr>
            <p:ph idx="1"/>
          </p:nvPr>
        </p:nvSpPr>
        <p:spPr>
          <a:xfrm>
            <a:off x="1587710" y="1632155"/>
            <a:ext cx="6317425" cy="4454013"/>
          </a:xfrm>
        </p:spPr>
        <p:txBody>
          <a:bodyPr>
            <a:normAutofit fontScale="92500" lnSpcReduction="20000"/>
          </a:bodyPr>
          <a:lstStyle/>
          <a:p>
            <a:pPr marL="690563" indent="-457200">
              <a:lnSpc>
                <a:spcPct val="90000"/>
              </a:lnSpc>
              <a:spcBef>
                <a:spcPct val="0"/>
              </a:spcBef>
              <a:spcAft>
                <a:spcPts val="600"/>
              </a:spcAft>
            </a:pPr>
            <a:r>
              <a:rPr lang="en-US" sz="2800" dirty="0">
                <a:ea typeface="ＭＳ Ｐゴシック" pitchFamily="-107" charset="-128"/>
                <a:cs typeface="ＭＳ Ｐゴシック" pitchFamily="-107" charset="-128"/>
              </a:rPr>
              <a:t>Hash-then-encrypt: E(K, (M || H(M))</a:t>
            </a:r>
            <a:endParaRPr lang="en-US" sz="2800" dirty="0">
              <a:latin typeface="+mj-lt"/>
              <a:ea typeface="+mj-ea"/>
              <a:cs typeface="+mj-cs"/>
            </a:endParaRPr>
          </a:p>
          <a:p>
            <a:pPr marL="233363" indent="0">
              <a:lnSpc>
                <a:spcPct val="90000"/>
              </a:lnSpc>
              <a:spcBef>
                <a:spcPct val="0"/>
              </a:spcBef>
              <a:spcAft>
                <a:spcPts val="600"/>
              </a:spcAft>
              <a:buNone/>
            </a:pPr>
            <a:endParaRPr lang="en-US" sz="2800" dirty="0">
              <a:ea typeface="ＭＳ Ｐゴシック" pitchFamily="-107" charset="-128"/>
              <a:cs typeface="ＭＳ Ｐゴシック" pitchFamily="-107" charset="-128"/>
            </a:endParaRPr>
          </a:p>
          <a:p>
            <a:pPr lvl="2">
              <a:lnSpc>
                <a:spcPct val="90000"/>
              </a:lnSpc>
              <a:spcBef>
                <a:spcPct val="0"/>
              </a:spcBef>
              <a:spcAft>
                <a:spcPts val="600"/>
              </a:spcAft>
            </a:pPr>
            <a:r>
              <a:rPr lang="en-US" sz="1900" kern="1200" dirty="0">
                <a:latin typeface="+mj-lt"/>
                <a:ea typeface="+mj-ea"/>
                <a:cs typeface="+mj-cs"/>
              </a:rPr>
              <a:t>First compute the cryptographic hash function over M as:</a:t>
            </a:r>
          </a:p>
          <a:p>
            <a:pPr marL="457200" lvl="2" indent="344488">
              <a:lnSpc>
                <a:spcPct val="90000"/>
              </a:lnSpc>
              <a:spcBef>
                <a:spcPct val="0"/>
              </a:spcBef>
              <a:spcAft>
                <a:spcPts val="600"/>
              </a:spcAft>
              <a:buNone/>
            </a:pPr>
            <a:r>
              <a:rPr lang="en-US" sz="1900" kern="1200" dirty="0">
                <a:latin typeface="+mj-lt"/>
                <a:ea typeface="+mj-ea"/>
                <a:cs typeface="+mj-cs"/>
              </a:rPr>
              <a:t>h = H(M).</a:t>
            </a:r>
          </a:p>
          <a:p>
            <a:pPr lvl="2">
              <a:lnSpc>
                <a:spcPct val="90000"/>
              </a:lnSpc>
              <a:spcBef>
                <a:spcPct val="0"/>
              </a:spcBef>
              <a:spcAft>
                <a:spcPts val="600"/>
              </a:spcAft>
            </a:pPr>
            <a:r>
              <a:rPr lang="en-US" sz="1900" kern="1200" dirty="0">
                <a:latin typeface="+mj-lt"/>
                <a:ea typeface="+mj-ea"/>
                <a:cs typeface="+mj-cs"/>
              </a:rPr>
              <a:t>Then encrypt the message plus hash function: E(K, (M || h)</a:t>
            </a:r>
          </a:p>
          <a:p>
            <a:r>
              <a:rPr lang="en-US" sz="2400" dirty="0">
                <a:ea typeface="ＭＳ Ｐゴシック" pitchFamily="-107" charset="-128"/>
                <a:cs typeface="ＭＳ Ｐゴシック" pitchFamily="-107" charset="-128"/>
              </a:rPr>
              <a:t>MAC-then-encrypt: E(K2, (M || MAC(K1, M))</a:t>
            </a:r>
          </a:p>
          <a:p>
            <a:pPr marL="461963" lvl="1" indent="0">
              <a:lnSpc>
                <a:spcPct val="90000"/>
              </a:lnSpc>
              <a:spcBef>
                <a:spcPct val="0"/>
              </a:spcBef>
              <a:spcAft>
                <a:spcPts val="600"/>
              </a:spcAft>
              <a:buNone/>
            </a:pPr>
            <a:endParaRPr lang="en-US" sz="2500" kern="1200" dirty="0">
              <a:latin typeface="+mj-lt"/>
              <a:ea typeface="+mj-ea"/>
              <a:cs typeface="+mj-cs"/>
            </a:endParaRPr>
          </a:p>
          <a:p>
            <a:pPr lvl="2">
              <a:lnSpc>
                <a:spcPct val="90000"/>
              </a:lnSpc>
              <a:spcBef>
                <a:spcPct val="0"/>
              </a:spcBef>
              <a:spcAft>
                <a:spcPts val="600"/>
              </a:spcAft>
            </a:pPr>
            <a:r>
              <a:rPr lang="en-US" sz="1900" dirty="0">
                <a:latin typeface="Arial" pitchFamily="34" charset="0"/>
                <a:ea typeface="ＭＳ Ｐゴシック" pitchFamily="-107" charset="-128"/>
              </a:rPr>
              <a:t>Use two keys.</a:t>
            </a:r>
          </a:p>
          <a:p>
            <a:pPr lvl="2">
              <a:lnSpc>
                <a:spcPct val="90000"/>
              </a:lnSpc>
              <a:spcBef>
                <a:spcPct val="0"/>
              </a:spcBef>
              <a:spcAft>
                <a:spcPts val="600"/>
              </a:spcAft>
            </a:pPr>
            <a:r>
              <a:rPr lang="en-US" sz="1900" dirty="0">
                <a:latin typeface="Arial" pitchFamily="34" charset="0"/>
                <a:ea typeface="ＭＳ Ｐゴシック" pitchFamily="-107" charset="-128"/>
              </a:rPr>
              <a:t>First authenticate the plaintext by computing the MAC value as:</a:t>
            </a:r>
          </a:p>
          <a:p>
            <a:pPr marL="457200" lvl="2" indent="344488">
              <a:lnSpc>
                <a:spcPct val="90000"/>
              </a:lnSpc>
              <a:spcBef>
                <a:spcPct val="0"/>
              </a:spcBef>
              <a:spcAft>
                <a:spcPts val="600"/>
              </a:spcAft>
              <a:buNone/>
            </a:pPr>
            <a:r>
              <a:rPr lang="en-US" sz="1900" dirty="0">
                <a:latin typeface="Arial" pitchFamily="34" charset="0"/>
                <a:ea typeface="ＭＳ Ｐゴシック" pitchFamily="-107" charset="-128"/>
              </a:rPr>
              <a:t>T = MAC(K1, M).</a:t>
            </a:r>
          </a:p>
          <a:p>
            <a:pPr lvl="2">
              <a:lnSpc>
                <a:spcPct val="90000"/>
              </a:lnSpc>
              <a:spcBef>
                <a:spcPct val="0"/>
              </a:spcBef>
              <a:spcAft>
                <a:spcPts val="600"/>
              </a:spcAft>
            </a:pPr>
            <a:r>
              <a:rPr lang="en-US" sz="1900" dirty="0">
                <a:latin typeface="Arial" pitchFamily="34" charset="0"/>
                <a:ea typeface="ＭＳ Ｐゴシック" pitchFamily="-107" charset="-128"/>
              </a:rPr>
              <a:t>Then encrypt the message plus tag:</a:t>
            </a:r>
          </a:p>
          <a:p>
            <a:pPr marL="457200" lvl="2" indent="344488">
              <a:lnSpc>
                <a:spcPct val="90000"/>
              </a:lnSpc>
              <a:spcBef>
                <a:spcPct val="0"/>
              </a:spcBef>
              <a:spcAft>
                <a:spcPts val="600"/>
              </a:spcAft>
              <a:buNone/>
            </a:pPr>
            <a:r>
              <a:rPr lang="en-US" sz="1900" dirty="0">
                <a:latin typeface="Arial" pitchFamily="34" charset="0"/>
                <a:ea typeface="ＭＳ Ｐゴシック" pitchFamily="-107" charset="-128"/>
              </a:rPr>
              <a:t>E(K2, (M || T)</a:t>
            </a:r>
          </a:p>
          <a:p>
            <a:pPr marL="0" indent="0">
              <a:lnSpc>
                <a:spcPct val="90000"/>
              </a:lnSpc>
              <a:spcBef>
                <a:spcPct val="0"/>
              </a:spcBef>
              <a:spcAft>
                <a:spcPts val="600"/>
              </a:spcAft>
              <a:buNone/>
            </a:pPr>
            <a:endParaRPr lang="en-US" sz="2800" dirty="0">
              <a:latin typeface="+mj-lt"/>
              <a:ea typeface="+mj-ea"/>
              <a:cs typeface="+mj-cs"/>
            </a:endParaRPr>
          </a:p>
        </p:txBody>
      </p:sp>
      <p:pic>
        <p:nvPicPr>
          <p:cNvPr id="4" name="Picture 3">
            <a:extLst>
              <a:ext uri="{FF2B5EF4-FFF2-40B4-BE49-F238E27FC236}">
                <a16:creationId xmlns:a16="http://schemas.microsoft.com/office/drawing/2014/main" id="{DD5B4762-D508-49EB-AA3E-325452069EBF}"/>
              </a:ext>
            </a:extLst>
          </p:cNvPr>
          <p:cNvPicPr>
            <a:picLocks noChangeAspect="1"/>
          </p:cNvPicPr>
          <p:nvPr/>
        </p:nvPicPr>
        <p:blipFill>
          <a:blip r:embed="rId2"/>
          <a:stretch>
            <a:fillRect/>
          </a:stretch>
        </p:blipFill>
        <p:spPr>
          <a:xfrm>
            <a:off x="8342141" y="761559"/>
            <a:ext cx="3495897" cy="2986204"/>
          </a:xfrm>
          <a:prstGeom prst="rect">
            <a:avLst/>
          </a:prstGeom>
        </p:spPr>
      </p:pic>
      <p:pic>
        <p:nvPicPr>
          <p:cNvPr id="5" name="Picture 4">
            <a:extLst>
              <a:ext uri="{FF2B5EF4-FFF2-40B4-BE49-F238E27FC236}">
                <a16:creationId xmlns:a16="http://schemas.microsoft.com/office/drawing/2014/main" id="{50C73E97-9759-4A97-8875-6CE41618EF38}"/>
              </a:ext>
            </a:extLst>
          </p:cNvPr>
          <p:cNvPicPr>
            <a:picLocks noChangeAspect="1"/>
          </p:cNvPicPr>
          <p:nvPr/>
        </p:nvPicPr>
        <p:blipFill>
          <a:blip r:embed="rId3"/>
          <a:stretch>
            <a:fillRect/>
          </a:stretch>
        </p:blipFill>
        <p:spPr>
          <a:xfrm>
            <a:off x="8636941" y="3922611"/>
            <a:ext cx="3065071" cy="2625673"/>
          </a:xfrm>
          <a:prstGeom prst="rect">
            <a:avLst/>
          </a:prstGeom>
        </p:spPr>
      </p:pic>
    </p:spTree>
    <p:extLst>
      <p:ext uri="{BB962C8B-B14F-4D97-AF65-F5344CB8AC3E}">
        <p14:creationId xmlns:p14="http://schemas.microsoft.com/office/powerpoint/2010/main" val="39970433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A9CB9-1648-A7B8-7DF2-C279FD78E6F9}"/>
              </a:ext>
            </a:extLst>
          </p:cNvPr>
          <p:cNvSpPr>
            <a:spLocks noGrp="1"/>
          </p:cNvSpPr>
          <p:nvPr>
            <p:ph type="title"/>
          </p:nvPr>
        </p:nvSpPr>
        <p:spPr>
          <a:xfrm>
            <a:off x="1587710" y="455362"/>
            <a:ext cx="6754431" cy="1550419"/>
          </a:xfrm>
        </p:spPr>
        <p:txBody>
          <a:bodyPr>
            <a:normAutofit/>
          </a:bodyPr>
          <a:lstStyle/>
          <a:p>
            <a:r>
              <a:rPr lang="en-US" sz="3600" dirty="0">
                <a:solidFill>
                  <a:srgbClr val="FFFFFF"/>
                </a:solidFill>
                <a:ea typeface="ＭＳ Ｐゴシック" pitchFamily="-107" charset="-128"/>
                <a:cs typeface="ＭＳ Ｐゴシック" pitchFamily="-107" charset="-128"/>
              </a:rPr>
              <a:t>Authenticated Encryption </a:t>
            </a:r>
            <a:r>
              <a:rPr lang="en-US" sz="3600" kern="1200" dirty="0">
                <a:solidFill>
                  <a:srgbClr val="FFFFFF"/>
                </a:solidFill>
                <a:latin typeface="+mj-lt"/>
                <a:ea typeface="+mj-ea"/>
                <a:cs typeface="+mj-cs"/>
              </a:rPr>
              <a:t>Approaches</a:t>
            </a:r>
            <a:endParaRPr lang="en-US" sz="3600" dirty="0"/>
          </a:p>
        </p:txBody>
      </p:sp>
      <p:sp>
        <p:nvSpPr>
          <p:cNvPr id="3" name="Content Placeholder 2">
            <a:extLst>
              <a:ext uri="{FF2B5EF4-FFF2-40B4-BE49-F238E27FC236}">
                <a16:creationId xmlns:a16="http://schemas.microsoft.com/office/drawing/2014/main" id="{47B4182D-FC53-48C7-5D39-E1AA72B7437B}"/>
              </a:ext>
            </a:extLst>
          </p:cNvPr>
          <p:cNvSpPr>
            <a:spLocks noGrp="1"/>
          </p:cNvSpPr>
          <p:nvPr>
            <p:ph idx="1"/>
          </p:nvPr>
        </p:nvSpPr>
        <p:spPr>
          <a:xfrm>
            <a:off x="1587710" y="1632155"/>
            <a:ext cx="6622225" cy="4916129"/>
          </a:xfrm>
        </p:spPr>
        <p:txBody>
          <a:bodyPr>
            <a:normAutofit fontScale="92500"/>
          </a:bodyPr>
          <a:lstStyle/>
          <a:p>
            <a:pPr marL="690563" indent="-457200">
              <a:lnSpc>
                <a:spcPct val="90000"/>
              </a:lnSpc>
              <a:spcBef>
                <a:spcPct val="0"/>
              </a:spcBef>
              <a:spcAft>
                <a:spcPts val="600"/>
              </a:spcAft>
            </a:pPr>
            <a:r>
              <a:rPr lang="en-US" kern="1200" dirty="0">
                <a:solidFill>
                  <a:srgbClr val="FFFFFF"/>
                </a:solidFill>
                <a:latin typeface="+mj-lt"/>
                <a:ea typeface="+mj-ea"/>
                <a:cs typeface="+mj-cs"/>
              </a:rPr>
              <a:t>Encrypt-then-MAC</a:t>
            </a:r>
            <a:r>
              <a:rPr lang="en-US" dirty="0">
                <a:ea typeface="ＭＳ Ｐゴシック" pitchFamily="-107" charset="-128"/>
                <a:cs typeface="ＭＳ Ｐゴシック" pitchFamily="-107" charset="-128"/>
              </a:rPr>
              <a:t>: (C=E(K2, M), T=MAC(K1, C)</a:t>
            </a:r>
            <a:endParaRPr lang="en-US" dirty="0">
              <a:latin typeface="+mj-lt"/>
              <a:ea typeface="+mj-ea"/>
              <a:cs typeface="+mj-cs"/>
            </a:endParaRPr>
          </a:p>
          <a:p>
            <a:pPr lvl="2">
              <a:lnSpc>
                <a:spcPct val="90000"/>
              </a:lnSpc>
              <a:spcBef>
                <a:spcPct val="0"/>
              </a:spcBef>
              <a:spcAft>
                <a:spcPts val="600"/>
              </a:spcAft>
            </a:pPr>
            <a:r>
              <a:rPr lang="en-US" sz="2300" dirty="0">
                <a:latin typeface="Arial" pitchFamily="34" charset="0"/>
                <a:ea typeface="ＭＳ Ｐゴシック" pitchFamily="-107" charset="-128"/>
              </a:rPr>
              <a:t>Use two keys.</a:t>
            </a:r>
          </a:p>
          <a:p>
            <a:pPr lvl="2">
              <a:lnSpc>
                <a:spcPct val="90000"/>
              </a:lnSpc>
              <a:spcBef>
                <a:spcPct val="0"/>
              </a:spcBef>
              <a:spcAft>
                <a:spcPts val="600"/>
              </a:spcAft>
            </a:pPr>
            <a:r>
              <a:rPr lang="en-US" sz="2300" dirty="0">
                <a:latin typeface="Arial" pitchFamily="34" charset="0"/>
                <a:ea typeface="ＭＳ Ｐゴシック" pitchFamily="-107" charset="-128"/>
              </a:rPr>
              <a:t>First encrypt the message to yield the ciphertext:</a:t>
            </a:r>
          </a:p>
          <a:p>
            <a:pPr marL="457200" lvl="2" indent="344488">
              <a:lnSpc>
                <a:spcPct val="90000"/>
              </a:lnSpc>
              <a:spcBef>
                <a:spcPct val="0"/>
              </a:spcBef>
              <a:spcAft>
                <a:spcPts val="600"/>
              </a:spcAft>
              <a:buNone/>
            </a:pPr>
            <a:r>
              <a:rPr lang="en-US" sz="2300" dirty="0">
                <a:latin typeface="Arial" pitchFamily="34" charset="0"/>
                <a:ea typeface="ＭＳ Ｐゴシック" pitchFamily="-107" charset="-128"/>
              </a:rPr>
              <a:t>C = E(K2, M).</a:t>
            </a:r>
          </a:p>
          <a:p>
            <a:pPr lvl="2">
              <a:lnSpc>
                <a:spcPct val="90000"/>
              </a:lnSpc>
              <a:spcBef>
                <a:spcPct val="0"/>
              </a:spcBef>
              <a:spcAft>
                <a:spcPts val="600"/>
              </a:spcAft>
            </a:pPr>
            <a:r>
              <a:rPr lang="en-US" sz="2300" dirty="0">
                <a:latin typeface="Arial" pitchFamily="34" charset="0"/>
                <a:ea typeface="ＭＳ Ｐゴシック" pitchFamily="-107" charset="-128"/>
              </a:rPr>
              <a:t>Then authenticate the ciphertext with</a:t>
            </a:r>
          </a:p>
          <a:p>
            <a:pPr marL="801688" lvl="2" indent="0">
              <a:lnSpc>
                <a:spcPct val="90000"/>
              </a:lnSpc>
              <a:spcBef>
                <a:spcPct val="0"/>
              </a:spcBef>
              <a:spcAft>
                <a:spcPts val="600"/>
              </a:spcAft>
              <a:buNone/>
            </a:pPr>
            <a:r>
              <a:rPr lang="en-US" sz="2300" dirty="0">
                <a:latin typeface="Arial" pitchFamily="34" charset="0"/>
                <a:ea typeface="ＭＳ Ｐゴシック" pitchFamily="-107" charset="-128"/>
              </a:rPr>
              <a:t>T = MAC(K1, C) to yield the pair (C, T)</a:t>
            </a:r>
          </a:p>
          <a:p>
            <a:r>
              <a:rPr lang="en-US" sz="2400" kern="1200" dirty="0">
                <a:solidFill>
                  <a:srgbClr val="FFFFFF"/>
                </a:solidFill>
                <a:latin typeface="+mj-lt"/>
                <a:ea typeface="+mj-ea"/>
                <a:cs typeface="+mj-cs"/>
              </a:rPr>
              <a:t>Encrypt-and-MAC</a:t>
            </a:r>
            <a:r>
              <a:rPr lang="en-US" sz="2400" dirty="0">
                <a:ea typeface="ＭＳ Ｐゴシック" pitchFamily="-107" charset="-128"/>
                <a:cs typeface="ＭＳ Ｐゴシック" pitchFamily="-107" charset="-128"/>
              </a:rPr>
              <a:t>: (C=E(K2, M), T=MAC(K1, M)</a:t>
            </a:r>
          </a:p>
          <a:p>
            <a:pPr marL="919163" lvl="3" indent="0">
              <a:lnSpc>
                <a:spcPct val="90000"/>
              </a:lnSpc>
              <a:spcBef>
                <a:spcPct val="0"/>
              </a:spcBef>
              <a:spcAft>
                <a:spcPts val="600"/>
              </a:spcAft>
              <a:buNone/>
            </a:pPr>
            <a:endParaRPr lang="en-US" sz="2100" kern="1200" dirty="0">
              <a:latin typeface="+mj-lt"/>
              <a:ea typeface="+mj-ea"/>
              <a:cs typeface="+mj-cs"/>
            </a:endParaRPr>
          </a:p>
          <a:p>
            <a:pPr lvl="2">
              <a:lnSpc>
                <a:spcPct val="90000"/>
              </a:lnSpc>
              <a:spcBef>
                <a:spcPct val="0"/>
              </a:spcBef>
              <a:spcAft>
                <a:spcPts val="600"/>
              </a:spcAft>
            </a:pPr>
            <a:r>
              <a:rPr lang="en-US" sz="1900" dirty="0">
                <a:latin typeface="Arial" pitchFamily="34" charset="0"/>
                <a:ea typeface="ＭＳ Ｐゴシック" pitchFamily="-107" charset="-128"/>
              </a:rPr>
              <a:t>Use two keys.</a:t>
            </a:r>
          </a:p>
          <a:p>
            <a:pPr lvl="2">
              <a:lnSpc>
                <a:spcPct val="90000"/>
              </a:lnSpc>
              <a:spcBef>
                <a:spcPct val="0"/>
              </a:spcBef>
              <a:spcAft>
                <a:spcPts val="600"/>
              </a:spcAft>
            </a:pPr>
            <a:r>
              <a:rPr lang="en-US" sz="1900" dirty="0">
                <a:latin typeface="Arial" pitchFamily="34" charset="0"/>
                <a:ea typeface="ＭＳ Ｐゴシック" pitchFamily="-107" charset="-128"/>
              </a:rPr>
              <a:t>Encrypt the message to yield the ciphertext:</a:t>
            </a:r>
          </a:p>
          <a:p>
            <a:pPr marL="457200" lvl="2" indent="344488">
              <a:lnSpc>
                <a:spcPct val="90000"/>
              </a:lnSpc>
              <a:spcBef>
                <a:spcPct val="0"/>
              </a:spcBef>
              <a:spcAft>
                <a:spcPts val="600"/>
              </a:spcAft>
              <a:buNone/>
            </a:pPr>
            <a:r>
              <a:rPr lang="en-US" sz="1900" dirty="0">
                <a:latin typeface="Arial" pitchFamily="34" charset="0"/>
                <a:ea typeface="ＭＳ Ｐゴシック" pitchFamily="-107" charset="-128"/>
              </a:rPr>
              <a:t>C = E(K2, M).</a:t>
            </a:r>
          </a:p>
          <a:p>
            <a:pPr lvl="2">
              <a:lnSpc>
                <a:spcPct val="90000"/>
              </a:lnSpc>
              <a:spcBef>
                <a:spcPct val="0"/>
              </a:spcBef>
              <a:spcAft>
                <a:spcPts val="600"/>
              </a:spcAft>
            </a:pPr>
            <a:r>
              <a:rPr lang="en-US" sz="1900" dirty="0">
                <a:latin typeface="Arial" pitchFamily="34" charset="0"/>
                <a:ea typeface="ＭＳ Ｐゴシック" pitchFamily="-107" charset="-128"/>
              </a:rPr>
              <a:t>Authenticate the plaintext with T = MAC(K1, M) to yield the pair (C, T).</a:t>
            </a:r>
          </a:p>
          <a:p>
            <a:pPr marL="0" indent="0">
              <a:lnSpc>
                <a:spcPct val="90000"/>
              </a:lnSpc>
              <a:spcBef>
                <a:spcPct val="0"/>
              </a:spcBef>
              <a:spcAft>
                <a:spcPts val="600"/>
              </a:spcAft>
              <a:buNone/>
            </a:pPr>
            <a:endParaRPr lang="en-US" sz="2800" dirty="0">
              <a:latin typeface="+mj-lt"/>
              <a:ea typeface="+mj-ea"/>
              <a:cs typeface="+mj-cs"/>
            </a:endParaRPr>
          </a:p>
        </p:txBody>
      </p:sp>
      <p:pic>
        <p:nvPicPr>
          <p:cNvPr id="4" name="Picture 3">
            <a:extLst>
              <a:ext uri="{FF2B5EF4-FFF2-40B4-BE49-F238E27FC236}">
                <a16:creationId xmlns:a16="http://schemas.microsoft.com/office/drawing/2014/main" id="{DD5B4762-D508-49EB-AA3E-325452069E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369966" y="761559"/>
            <a:ext cx="3440246" cy="2986204"/>
          </a:xfrm>
          <a:prstGeom prst="rect">
            <a:avLst/>
          </a:prstGeom>
        </p:spPr>
      </p:pic>
      <p:pic>
        <p:nvPicPr>
          <p:cNvPr id="5" name="Picture 4">
            <a:extLst>
              <a:ext uri="{FF2B5EF4-FFF2-40B4-BE49-F238E27FC236}">
                <a16:creationId xmlns:a16="http://schemas.microsoft.com/office/drawing/2014/main" id="{50C73E97-9759-4A97-8875-6CE41618EF3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910740" y="3922611"/>
            <a:ext cx="2517472" cy="2625673"/>
          </a:xfrm>
          <a:prstGeom prst="rect">
            <a:avLst/>
          </a:prstGeom>
        </p:spPr>
      </p:pic>
    </p:spTree>
    <p:extLst>
      <p:ext uri="{BB962C8B-B14F-4D97-AF65-F5344CB8AC3E}">
        <p14:creationId xmlns:p14="http://schemas.microsoft.com/office/powerpoint/2010/main" val="968185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4EB90-0459-D4C9-0972-3D0270D67149}"/>
              </a:ext>
            </a:extLst>
          </p:cNvPr>
          <p:cNvSpPr>
            <a:spLocks noGrp="1"/>
          </p:cNvSpPr>
          <p:nvPr>
            <p:ph type="title"/>
          </p:nvPr>
        </p:nvSpPr>
        <p:spPr/>
        <p:txBody>
          <a:bodyPr/>
          <a:lstStyle/>
          <a:p>
            <a:r>
              <a:rPr lang="en-US" sz="4400" dirty="0">
                <a:solidFill>
                  <a:schemeClr val="tx1"/>
                </a:solidFill>
                <a:ea typeface="ＭＳ Ｐゴシック" pitchFamily="-107" charset="-128"/>
              </a:rPr>
              <a:t>Digital Signatures</a:t>
            </a:r>
            <a:br>
              <a:rPr lang="en-US" sz="4400" dirty="0">
                <a:solidFill>
                  <a:schemeClr val="tx1"/>
                </a:solidFill>
                <a:ea typeface="ＭＳ Ｐゴシック" pitchFamily="-107" charset="-128"/>
              </a:rPr>
            </a:br>
            <a:endParaRPr lang="en-US" dirty="0"/>
          </a:p>
        </p:txBody>
      </p:sp>
      <p:sp>
        <p:nvSpPr>
          <p:cNvPr id="3" name="Content Placeholder 2">
            <a:extLst>
              <a:ext uri="{FF2B5EF4-FFF2-40B4-BE49-F238E27FC236}">
                <a16:creationId xmlns:a16="http://schemas.microsoft.com/office/drawing/2014/main" id="{A22721EF-A8D0-10DD-DAC0-C2B9056E049F}"/>
              </a:ext>
            </a:extLst>
          </p:cNvPr>
          <p:cNvSpPr>
            <a:spLocks noGrp="1"/>
          </p:cNvSpPr>
          <p:nvPr>
            <p:ph idx="1"/>
          </p:nvPr>
        </p:nvSpPr>
        <p:spPr>
          <a:xfrm>
            <a:off x="1587710" y="1366684"/>
            <a:ext cx="9486690" cy="5191432"/>
          </a:xfrm>
        </p:spPr>
        <p:txBody>
          <a:bodyPr>
            <a:normAutofit fontScale="92500" lnSpcReduction="20000"/>
          </a:bodyPr>
          <a:lstStyle/>
          <a:p>
            <a:pPr>
              <a:lnSpc>
                <a:spcPct val="90000"/>
              </a:lnSpc>
              <a:buFont typeface="Wingdings" panose="05000000000000000000" pitchFamily="2" charset="2"/>
              <a:buChar char="Ø"/>
            </a:pPr>
            <a:r>
              <a:rPr lang="en-AU" sz="2400" dirty="0"/>
              <a:t>digital signatures provide the ability to: </a:t>
            </a:r>
          </a:p>
          <a:p>
            <a:pPr lvl="1">
              <a:lnSpc>
                <a:spcPct val="90000"/>
              </a:lnSpc>
              <a:buFont typeface="Arial" panose="020B0604020202020204" pitchFamily="34" charset="0"/>
              <a:buChar char="•"/>
            </a:pPr>
            <a:r>
              <a:rPr lang="en-AU" sz="2400" dirty="0">
                <a:ea typeface="ＭＳ Ｐゴシック" pitchFamily="-107" charset="-128"/>
              </a:rPr>
              <a:t>verify author, date &amp; time of signature</a:t>
            </a:r>
          </a:p>
          <a:p>
            <a:pPr lvl="1">
              <a:lnSpc>
                <a:spcPct val="90000"/>
              </a:lnSpc>
              <a:buFont typeface="Arial" panose="020B0604020202020204" pitchFamily="34" charset="0"/>
              <a:buChar char="•"/>
            </a:pPr>
            <a:r>
              <a:rPr lang="en-AU" sz="2400" dirty="0">
                <a:ea typeface="ＭＳ Ｐゴシック" pitchFamily="-107" charset="-128"/>
              </a:rPr>
              <a:t>authenticate message contents </a:t>
            </a:r>
          </a:p>
          <a:p>
            <a:pPr lvl="1">
              <a:lnSpc>
                <a:spcPct val="90000"/>
              </a:lnSpc>
              <a:buFont typeface="Arial" panose="020B0604020202020204" pitchFamily="34" charset="0"/>
              <a:buChar char="•"/>
            </a:pPr>
            <a:r>
              <a:rPr lang="en-AU" sz="2400" dirty="0">
                <a:ea typeface="ＭＳ Ｐゴシック" pitchFamily="-107" charset="-128"/>
              </a:rPr>
              <a:t>be verified by third parties to resolve disputes</a:t>
            </a:r>
          </a:p>
          <a:p>
            <a:pPr>
              <a:lnSpc>
                <a:spcPct val="90000"/>
              </a:lnSpc>
              <a:buFont typeface="Wingdings" panose="05000000000000000000" pitchFamily="2" charset="2"/>
              <a:buChar char="Ø"/>
            </a:pPr>
            <a:r>
              <a:rPr lang="en-US" sz="2400" dirty="0"/>
              <a:t>hence include authentication function with additional capabilities</a:t>
            </a:r>
            <a:endParaRPr lang="en-AU" sz="2400" dirty="0"/>
          </a:p>
          <a:p>
            <a:r>
              <a:rPr lang="en-AU" sz="2400" dirty="0">
                <a:solidFill>
                  <a:srgbClr val="FFFFFF"/>
                </a:solidFill>
                <a:ea typeface="ＭＳ Ｐゴシック" pitchFamily="-107" charset="-128"/>
                <a:cs typeface="ＭＳ Ｐゴシック" pitchFamily="-107" charset="-128"/>
              </a:rPr>
              <a:t>Requirements:</a:t>
            </a:r>
          </a:p>
          <a:p>
            <a:pPr lvl="1">
              <a:buFont typeface="Wingdings" pitchFamily="-107" charset="2"/>
              <a:buChar char="Ø"/>
              <a:defRPr/>
            </a:pPr>
            <a:r>
              <a:rPr lang="en-AU" sz="1700" dirty="0"/>
              <a:t>must depend on the message signed</a:t>
            </a:r>
          </a:p>
          <a:p>
            <a:pPr lvl="1">
              <a:buFont typeface="Wingdings" pitchFamily="-107" charset="2"/>
              <a:buChar char="Ø"/>
              <a:defRPr/>
            </a:pPr>
            <a:r>
              <a:rPr lang="en-AU" sz="1700" dirty="0"/>
              <a:t>must use information unique to sender</a:t>
            </a:r>
          </a:p>
          <a:p>
            <a:pPr lvl="2">
              <a:defRPr/>
            </a:pPr>
            <a:r>
              <a:rPr lang="en-AU" sz="1800" dirty="0">
                <a:ea typeface="ＭＳ Ｐゴシック" pitchFamily="-107" charset="-128"/>
              </a:rPr>
              <a:t>to prevent both forgery and denial</a:t>
            </a:r>
          </a:p>
          <a:p>
            <a:pPr lvl="1">
              <a:buFont typeface="Wingdings" pitchFamily="-107" charset="2"/>
              <a:buChar char="Ø"/>
              <a:defRPr/>
            </a:pPr>
            <a:r>
              <a:rPr lang="en-AU" sz="1700" dirty="0"/>
              <a:t>must be relatively easy to produce</a:t>
            </a:r>
          </a:p>
          <a:p>
            <a:pPr lvl="1">
              <a:buFont typeface="Wingdings" pitchFamily="-107" charset="2"/>
              <a:buChar char="Ø"/>
              <a:defRPr/>
            </a:pPr>
            <a:r>
              <a:rPr lang="en-AU" sz="1700" dirty="0"/>
              <a:t>must be relatively easy to recognize &amp; verify</a:t>
            </a:r>
          </a:p>
          <a:p>
            <a:pPr lvl="1">
              <a:buFont typeface="Wingdings" pitchFamily="-107" charset="2"/>
              <a:buChar char="Ø"/>
              <a:defRPr/>
            </a:pPr>
            <a:r>
              <a:rPr lang="en-AU" sz="1700" dirty="0"/>
              <a:t>be computationally infeasible to forge </a:t>
            </a:r>
          </a:p>
          <a:p>
            <a:pPr lvl="2">
              <a:defRPr/>
            </a:pPr>
            <a:r>
              <a:rPr lang="en-AU" sz="1800" dirty="0">
                <a:ea typeface="ＭＳ Ｐゴシック" pitchFamily="-107" charset="-128"/>
              </a:rPr>
              <a:t>with new message for existing digital signature</a:t>
            </a:r>
          </a:p>
          <a:p>
            <a:pPr lvl="2">
              <a:defRPr/>
            </a:pPr>
            <a:r>
              <a:rPr lang="en-AU" sz="1800" dirty="0">
                <a:ea typeface="ＭＳ Ｐゴシック" pitchFamily="-107" charset="-128"/>
              </a:rPr>
              <a:t>with fraudulent digital signature for given message</a:t>
            </a:r>
          </a:p>
          <a:p>
            <a:pPr lvl="1">
              <a:buFont typeface="Wingdings" pitchFamily="-107" charset="2"/>
              <a:buChar char="Ø"/>
              <a:defRPr/>
            </a:pPr>
            <a:r>
              <a:rPr lang="en-AU" sz="1700" dirty="0"/>
              <a:t>be practical save digital signature in storage</a:t>
            </a:r>
          </a:p>
          <a:p>
            <a:endParaRPr lang="en-US" dirty="0"/>
          </a:p>
        </p:txBody>
      </p:sp>
      <p:pic>
        <p:nvPicPr>
          <p:cNvPr id="4" name="Picture 3">
            <a:extLst>
              <a:ext uri="{FF2B5EF4-FFF2-40B4-BE49-F238E27FC236}">
                <a16:creationId xmlns:a16="http://schemas.microsoft.com/office/drawing/2014/main" id="{0FE10F9B-E2B2-4E49-A2CC-E7E4CB886BDC}"/>
              </a:ext>
            </a:extLst>
          </p:cNvPr>
          <p:cNvPicPr>
            <a:picLocks noChangeAspect="1"/>
          </p:cNvPicPr>
          <p:nvPr/>
        </p:nvPicPr>
        <p:blipFill>
          <a:blip r:embed="rId2" cstate="print"/>
          <a:srcRect/>
          <a:stretch>
            <a:fillRect/>
          </a:stretch>
        </p:blipFill>
        <p:spPr bwMode="auto">
          <a:xfrm>
            <a:off x="8596530" y="3505449"/>
            <a:ext cx="3212013" cy="2978676"/>
          </a:xfrm>
          <a:prstGeom prst="rect">
            <a:avLst/>
          </a:prstGeom>
          <a:noFill/>
          <a:ln w="9525">
            <a:noFill/>
            <a:miter lim="800000"/>
            <a:headEnd/>
            <a:tailEnd/>
          </a:ln>
        </p:spPr>
      </p:pic>
    </p:spTree>
    <p:extLst>
      <p:ext uri="{BB962C8B-B14F-4D97-AF65-F5344CB8AC3E}">
        <p14:creationId xmlns:p14="http://schemas.microsoft.com/office/powerpoint/2010/main" val="2511071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5CA14-B4E6-A5FC-E59F-8C36BA486298}"/>
              </a:ext>
            </a:extLst>
          </p:cNvPr>
          <p:cNvSpPr>
            <a:spLocks noGrp="1"/>
          </p:cNvSpPr>
          <p:nvPr>
            <p:ph type="title"/>
          </p:nvPr>
        </p:nvSpPr>
        <p:spPr/>
        <p:txBody>
          <a:bodyPr/>
          <a:lstStyle/>
          <a:p>
            <a:r>
              <a:rPr lang="en-US" sz="4400" dirty="0">
                <a:solidFill>
                  <a:srgbClr val="FFFFFF"/>
                </a:solidFill>
              </a:rPr>
              <a:t>Direct Digital Signatures</a:t>
            </a:r>
            <a:endParaRPr lang="en-US" dirty="0"/>
          </a:p>
        </p:txBody>
      </p:sp>
      <p:sp>
        <p:nvSpPr>
          <p:cNvPr id="3" name="Content Placeholder 2">
            <a:extLst>
              <a:ext uri="{FF2B5EF4-FFF2-40B4-BE49-F238E27FC236}">
                <a16:creationId xmlns:a16="http://schemas.microsoft.com/office/drawing/2014/main" id="{806B2A5F-AF68-CAF0-C87B-4741C60BB6D8}"/>
              </a:ext>
            </a:extLst>
          </p:cNvPr>
          <p:cNvSpPr>
            <a:spLocks noGrp="1"/>
          </p:cNvSpPr>
          <p:nvPr>
            <p:ph idx="1"/>
          </p:nvPr>
        </p:nvSpPr>
        <p:spPr>
          <a:xfrm>
            <a:off x="1587710" y="1553497"/>
            <a:ext cx="9486690" cy="4965290"/>
          </a:xfrm>
        </p:spPr>
        <p:txBody>
          <a:bodyPr>
            <a:normAutofit fontScale="70000" lnSpcReduction="20000"/>
          </a:bodyPr>
          <a:lstStyle/>
          <a:p>
            <a:pPr marL="512763" indent="-512763" eaLnBrk="1" hangingPunct="1">
              <a:buFont typeface="Wingdings" panose="05000000000000000000" pitchFamily="2" charset="2"/>
              <a:buChar char="Ø"/>
            </a:pPr>
            <a:r>
              <a:rPr lang="en-US" sz="2400" dirty="0"/>
              <a:t>involve only sender &amp; receiver</a:t>
            </a:r>
          </a:p>
          <a:p>
            <a:pPr marL="512763" indent="-512763" eaLnBrk="1" hangingPunct="1">
              <a:buFont typeface="Wingdings" panose="05000000000000000000" pitchFamily="2" charset="2"/>
              <a:buChar char="Ø"/>
            </a:pPr>
            <a:r>
              <a:rPr lang="en-US" sz="2400" dirty="0"/>
              <a:t>assumed receiver has sender’s public-key</a:t>
            </a:r>
          </a:p>
          <a:p>
            <a:pPr marL="512763" indent="-512763" eaLnBrk="1" hangingPunct="1">
              <a:buFont typeface="Wingdings" panose="05000000000000000000" pitchFamily="2" charset="2"/>
              <a:buChar char="Ø"/>
            </a:pPr>
            <a:r>
              <a:rPr lang="en-US" sz="2400" dirty="0"/>
              <a:t>digital signature made by sender signing entire message or hash with private-key</a:t>
            </a:r>
          </a:p>
          <a:p>
            <a:pPr marL="512763" indent="-512763" eaLnBrk="1" hangingPunct="1">
              <a:buFont typeface="Wingdings" panose="05000000000000000000" pitchFamily="2" charset="2"/>
              <a:buChar char="Ø"/>
            </a:pPr>
            <a:r>
              <a:rPr lang="en-US" sz="2400" dirty="0"/>
              <a:t>can encrypt using receiver's public-key</a:t>
            </a:r>
          </a:p>
          <a:p>
            <a:pPr marL="512763" indent="-512763" eaLnBrk="1" hangingPunct="1">
              <a:buFont typeface="Wingdings" panose="05000000000000000000" pitchFamily="2" charset="2"/>
              <a:buChar char="Ø"/>
            </a:pPr>
            <a:r>
              <a:rPr lang="en-US" sz="2400" dirty="0"/>
              <a:t>important that sign first then encrypt message &amp; signature</a:t>
            </a:r>
          </a:p>
          <a:p>
            <a:pPr marL="512763" indent="-512763" eaLnBrk="1" hangingPunct="1">
              <a:buFont typeface="Wingdings" panose="05000000000000000000" pitchFamily="2" charset="2"/>
              <a:buChar char="Ø"/>
            </a:pPr>
            <a:r>
              <a:rPr lang="en-US" sz="2400" dirty="0"/>
              <a:t>security depends on sender’s private-key</a:t>
            </a:r>
            <a:endParaRPr lang="en-AU" sz="2400" dirty="0"/>
          </a:p>
          <a:p>
            <a:r>
              <a:rPr lang="en-AU" sz="2400" dirty="0">
                <a:solidFill>
                  <a:srgbClr val="FFFFFF"/>
                </a:solidFill>
              </a:rPr>
              <a:t>Digital Signature </a:t>
            </a:r>
            <a:r>
              <a:rPr lang="en-US" sz="2400" dirty="0">
                <a:solidFill>
                  <a:srgbClr val="FFFFFF"/>
                </a:solidFill>
              </a:rPr>
              <a:t>Standard </a:t>
            </a:r>
            <a:r>
              <a:rPr lang="en-AU" sz="2400" dirty="0">
                <a:solidFill>
                  <a:srgbClr val="FFFFFF"/>
                </a:solidFill>
              </a:rPr>
              <a:t>(DSS)</a:t>
            </a:r>
          </a:p>
          <a:p>
            <a:pPr marL="685800" lvl="1" indent="-457200">
              <a:lnSpc>
                <a:spcPct val="90000"/>
              </a:lnSpc>
              <a:buFont typeface="Wingdings" panose="05000000000000000000" pitchFamily="2" charset="2"/>
              <a:buChar char="Ø"/>
            </a:pPr>
            <a:r>
              <a:rPr lang="en-AU" sz="2100" dirty="0"/>
              <a:t>uses the SHA hash algorithm </a:t>
            </a:r>
          </a:p>
          <a:p>
            <a:pPr marL="685800" lvl="1" indent="-457200">
              <a:lnSpc>
                <a:spcPct val="90000"/>
              </a:lnSpc>
              <a:buFont typeface="Wingdings" panose="05000000000000000000" pitchFamily="2" charset="2"/>
              <a:buChar char="Ø"/>
            </a:pPr>
            <a:r>
              <a:rPr lang="en-AU" sz="2100" dirty="0"/>
              <a:t>DSS is the standard, DSA is the algorithm</a:t>
            </a:r>
          </a:p>
          <a:p>
            <a:pPr marL="685800" lvl="1" indent="-457200">
              <a:lnSpc>
                <a:spcPct val="90000"/>
              </a:lnSpc>
              <a:buFont typeface="Wingdings" panose="05000000000000000000" pitchFamily="2" charset="2"/>
              <a:buChar char="Ø"/>
            </a:pPr>
            <a:r>
              <a:rPr lang="en-AU" sz="2100" dirty="0"/>
              <a:t>DSA is digital signature only unlike RSA which is </a:t>
            </a:r>
            <a:r>
              <a:rPr lang="en-US" sz="2100" dirty="0"/>
              <a:t>a public-key technique</a:t>
            </a:r>
            <a:endParaRPr lang="en-AU" sz="2100" dirty="0"/>
          </a:p>
          <a:p>
            <a:r>
              <a:rPr lang="en-AU" sz="2400" dirty="0">
                <a:solidFill>
                  <a:srgbClr val="FFFFFF"/>
                </a:solidFill>
              </a:rPr>
              <a:t>Digital Signature </a:t>
            </a:r>
            <a:r>
              <a:rPr lang="en-US" sz="2400" dirty="0">
                <a:solidFill>
                  <a:srgbClr val="FFFFFF"/>
                </a:solidFill>
              </a:rPr>
              <a:t>Algorithm </a:t>
            </a:r>
            <a:r>
              <a:rPr lang="en-AU" sz="2400" dirty="0">
                <a:solidFill>
                  <a:srgbClr val="FFFFFF"/>
                </a:solidFill>
              </a:rPr>
              <a:t>(DSA)</a:t>
            </a:r>
          </a:p>
          <a:p>
            <a:pPr marL="685800" lvl="1" indent="-457200">
              <a:buFont typeface="Wingdings" pitchFamily="-107" charset="2"/>
              <a:buChar char="Ø"/>
              <a:defRPr/>
            </a:pPr>
            <a:r>
              <a:rPr lang="en-AU" sz="1700" dirty="0"/>
              <a:t>creates a 320-bit signature with 512–1024-bit security</a:t>
            </a:r>
          </a:p>
          <a:p>
            <a:pPr marL="685800" lvl="1" indent="-457200">
              <a:buFont typeface="Wingdings" pitchFamily="-107" charset="2"/>
              <a:buChar char="Ø"/>
              <a:defRPr/>
            </a:pPr>
            <a:r>
              <a:rPr lang="en-AU" sz="1700" dirty="0"/>
              <a:t>smaller and faster than RSA</a:t>
            </a:r>
          </a:p>
          <a:p>
            <a:pPr marL="685800" lvl="1" indent="-457200">
              <a:buFont typeface="Wingdings" pitchFamily="-107" charset="2"/>
              <a:buChar char="Ø"/>
              <a:defRPr/>
            </a:pPr>
            <a:r>
              <a:rPr lang="en-AU" sz="1700" dirty="0"/>
              <a:t>a digital signature scheme only</a:t>
            </a:r>
          </a:p>
          <a:p>
            <a:pPr marL="685800" lvl="1" indent="-457200">
              <a:buFont typeface="Wingdings" pitchFamily="-107" charset="2"/>
              <a:buChar char="Ø"/>
              <a:defRPr/>
            </a:pPr>
            <a:r>
              <a:rPr lang="en-AU" sz="1700" dirty="0"/>
              <a:t>security depends on difficulty of computing discrete logarithms</a:t>
            </a:r>
            <a:endParaRPr lang="en-US" dirty="0"/>
          </a:p>
        </p:txBody>
      </p:sp>
      <p:pic>
        <p:nvPicPr>
          <p:cNvPr id="4" name="Picture 3">
            <a:extLst>
              <a:ext uri="{FF2B5EF4-FFF2-40B4-BE49-F238E27FC236}">
                <a16:creationId xmlns:a16="http://schemas.microsoft.com/office/drawing/2014/main" id="{C3F097FB-A35B-41C2-A9E2-8CEAB9F2546C}"/>
              </a:ext>
            </a:extLst>
          </p:cNvPr>
          <p:cNvPicPr>
            <a:picLocks noChangeAspect="1"/>
          </p:cNvPicPr>
          <p:nvPr/>
        </p:nvPicPr>
        <p:blipFill rotWithShape="1">
          <a:blip r:embed="rId2" cstate="print"/>
          <a:srcRect b="55079"/>
          <a:stretch/>
        </p:blipFill>
        <p:spPr bwMode="auto">
          <a:xfrm>
            <a:off x="7088586" y="5124146"/>
            <a:ext cx="4995259" cy="1465272"/>
          </a:xfrm>
          <a:prstGeom prst="rect">
            <a:avLst/>
          </a:prstGeom>
          <a:noFill/>
          <a:ln w="9525">
            <a:noFill/>
            <a:miter lim="800000"/>
            <a:headEnd/>
            <a:tailEnd/>
          </a:ln>
        </p:spPr>
      </p:pic>
    </p:spTree>
    <p:extLst>
      <p:ext uri="{BB962C8B-B14F-4D97-AF65-F5344CB8AC3E}">
        <p14:creationId xmlns:p14="http://schemas.microsoft.com/office/powerpoint/2010/main" val="21846877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DF076-8430-D015-7317-81BD2214AFD4}"/>
              </a:ext>
            </a:extLst>
          </p:cNvPr>
          <p:cNvSpPr>
            <a:spLocks noGrp="1"/>
          </p:cNvSpPr>
          <p:nvPr>
            <p:ph type="title"/>
          </p:nvPr>
        </p:nvSpPr>
        <p:spPr/>
        <p:txBody>
          <a:bodyPr/>
          <a:lstStyle/>
          <a:p>
            <a:r>
              <a:rPr lang="en-US" dirty="0"/>
              <a:t>Key Management and Distribution</a:t>
            </a:r>
          </a:p>
        </p:txBody>
      </p:sp>
      <p:sp>
        <p:nvSpPr>
          <p:cNvPr id="3" name="Content Placeholder 2">
            <a:extLst>
              <a:ext uri="{FF2B5EF4-FFF2-40B4-BE49-F238E27FC236}">
                <a16:creationId xmlns:a16="http://schemas.microsoft.com/office/drawing/2014/main" id="{B77E8443-A11A-661D-D666-F66C39341C46}"/>
              </a:ext>
            </a:extLst>
          </p:cNvPr>
          <p:cNvSpPr>
            <a:spLocks noGrp="1"/>
          </p:cNvSpPr>
          <p:nvPr>
            <p:ph idx="1"/>
          </p:nvPr>
        </p:nvSpPr>
        <p:spPr>
          <a:xfrm>
            <a:off x="1587710" y="1632155"/>
            <a:ext cx="9486690" cy="5034116"/>
          </a:xfrm>
        </p:spPr>
        <p:txBody>
          <a:bodyPr>
            <a:normAutofit fontScale="77500" lnSpcReduction="20000"/>
          </a:bodyPr>
          <a:lstStyle/>
          <a:p>
            <a:pPr eaLnBrk="1" hangingPunct="1">
              <a:buFont typeface="Wingdings" pitchFamily="-107" charset="2"/>
              <a:buChar char="Ø"/>
              <a:defRPr/>
            </a:pPr>
            <a:r>
              <a:rPr lang="en-US" dirty="0"/>
              <a:t>Symmetric schemes require both parties to share a common secret key.</a:t>
            </a:r>
            <a:endParaRPr lang="en-AU" dirty="0"/>
          </a:p>
          <a:p>
            <a:pPr eaLnBrk="1" hangingPunct="1">
              <a:buFont typeface="Wingdings" pitchFamily="-107" charset="2"/>
              <a:buChar char="Ø"/>
              <a:defRPr/>
            </a:pPr>
            <a:r>
              <a:rPr lang="en-AU" dirty="0"/>
              <a:t>Issue is how to securely distribute this key whilst protecting it from others.</a:t>
            </a:r>
          </a:p>
          <a:p>
            <a:pPr>
              <a:buFont typeface="Wingdings" pitchFamily="-107" charset="2"/>
              <a:buChar char="Ø"/>
              <a:defRPr/>
            </a:pPr>
            <a:r>
              <a:rPr lang="en-AU" dirty="0"/>
              <a:t>Frequent key changes </a:t>
            </a:r>
            <a:r>
              <a:rPr lang="en-US" dirty="0">
                <a:latin typeface="Arial" pitchFamily="34" charset="0"/>
              </a:rPr>
              <a:t>are usually desirable to limit the amount of data compromised if an attacker learns the key.</a:t>
            </a:r>
          </a:p>
          <a:p>
            <a:pPr>
              <a:buFont typeface="Wingdings" pitchFamily="-107" charset="2"/>
              <a:buChar char="Ø"/>
              <a:defRPr/>
            </a:pPr>
            <a:r>
              <a:rPr lang="en-AU" dirty="0">
                <a:solidFill>
                  <a:srgbClr val="FF0000"/>
                </a:solidFill>
              </a:rPr>
              <a:t>Often secure system failures are due to a break in the key distribution scheme.</a:t>
            </a:r>
          </a:p>
          <a:p>
            <a:pPr>
              <a:buFont typeface="Wingdings" pitchFamily="-107" charset="2"/>
              <a:buChar char="Ø"/>
              <a:defRPr/>
            </a:pPr>
            <a:r>
              <a:rPr lang="en-US" dirty="0"/>
              <a:t>Symmetric Key Distribution</a:t>
            </a:r>
          </a:p>
          <a:p>
            <a:pPr lvl="1">
              <a:buFont typeface="Wingdings" pitchFamily="-107" charset="2"/>
              <a:buChar char="Ø"/>
              <a:defRPr/>
            </a:pPr>
            <a:r>
              <a:rPr lang="en-US" dirty="0"/>
              <a:t>Given parties A and B, key distribution can be achieved in several ways:</a:t>
            </a:r>
          </a:p>
          <a:p>
            <a:pPr lvl="2"/>
            <a:r>
              <a:rPr lang="en-US" b="1" dirty="0"/>
              <a:t>A can select a key and physically deliver it to B</a:t>
            </a:r>
          </a:p>
          <a:p>
            <a:pPr lvl="2"/>
            <a:r>
              <a:rPr lang="en-US" b="1" dirty="0"/>
              <a:t>A third party can select the key and physically deliver it to A and B</a:t>
            </a:r>
          </a:p>
          <a:p>
            <a:pPr lvl="2"/>
            <a:r>
              <a:rPr lang="en-US" b="1" dirty="0"/>
              <a:t>If A and B have previously and recently used a key, one party can transmit the new key to the other, encrypted using the old key</a:t>
            </a:r>
          </a:p>
          <a:p>
            <a:pPr lvl="2"/>
            <a:r>
              <a:rPr lang="en-US" b="1" dirty="0"/>
              <a:t>If A and B each has an encrypted connection to a third-party C, C can deliver a key on the encrypted links to A and B</a:t>
            </a:r>
            <a:endParaRPr lang="en-AU" dirty="0">
              <a:solidFill>
                <a:srgbClr val="FF0000"/>
              </a:solidFill>
            </a:endParaRPr>
          </a:p>
          <a:p>
            <a:r>
              <a:rPr lang="en-US" dirty="0">
                <a:ea typeface="+mj-ea"/>
                <a:cs typeface="+mj-cs"/>
              </a:rPr>
              <a:t>Symmetric Key Distribution Using Public Keys</a:t>
            </a:r>
            <a:r>
              <a:rPr lang="ar-EG" dirty="0">
                <a:ea typeface="+mj-ea"/>
                <a:cs typeface="+mj-cs"/>
              </a:rPr>
              <a:t>:</a:t>
            </a:r>
          </a:p>
          <a:p>
            <a:pPr lvl="1">
              <a:buFont typeface="Wingdings" pitchFamily="-107" charset="2"/>
              <a:buChar char="Ø"/>
              <a:defRPr/>
            </a:pPr>
            <a:r>
              <a:rPr lang="en-US" kern="1200" dirty="0">
                <a:ea typeface="+mn-ea"/>
                <a:cs typeface="+mn-cs"/>
              </a:rPr>
              <a:t>public key cryptosystems are inefficient</a:t>
            </a:r>
          </a:p>
          <a:p>
            <a:pPr lvl="2">
              <a:buFont typeface="Wingdings" pitchFamily="-107" charset="2"/>
              <a:buChar char="l"/>
              <a:defRPr/>
            </a:pPr>
            <a:r>
              <a:rPr lang="en-US" kern="1200" dirty="0">
                <a:ea typeface="+mn-ea"/>
                <a:cs typeface="+mn-cs"/>
              </a:rPr>
              <a:t>so </a:t>
            </a:r>
            <a:r>
              <a:rPr lang="en-US" kern="1200" dirty="0"/>
              <a:t>almost never use for direct data</a:t>
            </a:r>
            <a:r>
              <a:rPr lang="en-US" sz="2200" kern="1200" dirty="0"/>
              <a:t> </a:t>
            </a:r>
            <a:r>
              <a:rPr lang="en-US" kern="1200" dirty="0"/>
              <a:t>encryption because symmetric key cryptosystems are much faster.</a:t>
            </a:r>
          </a:p>
          <a:p>
            <a:pPr lvl="2">
              <a:buFont typeface="Wingdings" pitchFamily="-107" charset="2"/>
              <a:buChar char="l"/>
              <a:defRPr/>
            </a:pPr>
            <a:r>
              <a:rPr lang="en-US" kern="1200" dirty="0">
                <a:solidFill>
                  <a:srgbClr val="FF0000"/>
                </a:solidFill>
              </a:rPr>
              <a:t>rather </a:t>
            </a:r>
            <a:r>
              <a:rPr lang="en-US" dirty="0">
                <a:solidFill>
                  <a:srgbClr val="FF0000"/>
                </a:solidFill>
              </a:rPr>
              <a:t>public key cryptosystems are </a:t>
            </a:r>
            <a:r>
              <a:rPr lang="en-US" kern="1200" dirty="0">
                <a:solidFill>
                  <a:srgbClr val="FF0000"/>
                </a:solidFill>
              </a:rPr>
              <a:t>used to encrypt secret keys for distribution.</a:t>
            </a:r>
            <a:endParaRPr lang="en-US" dirty="0">
              <a:solidFill>
                <a:srgbClr val="FF0000"/>
              </a:solidFill>
            </a:endParaRPr>
          </a:p>
          <a:p>
            <a:endParaRPr lang="en-US" dirty="0"/>
          </a:p>
        </p:txBody>
      </p:sp>
    </p:spTree>
    <p:extLst>
      <p:ext uri="{BB962C8B-B14F-4D97-AF65-F5344CB8AC3E}">
        <p14:creationId xmlns:p14="http://schemas.microsoft.com/office/powerpoint/2010/main" val="1030133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06FB7-873B-A8F3-8078-3CCD8011ED3F}"/>
              </a:ext>
            </a:extLst>
          </p:cNvPr>
          <p:cNvSpPr>
            <a:spLocks noGrp="1"/>
          </p:cNvSpPr>
          <p:nvPr>
            <p:ph type="title"/>
          </p:nvPr>
        </p:nvSpPr>
        <p:spPr/>
        <p:txBody>
          <a:bodyPr/>
          <a:lstStyle/>
          <a:p>
            <a:r>
              <a:rPr lang="en-US" dirty="0">
                <a:ea typeface="+mj-ea"/>
                <a:cs typeface="+mj-cs"/>
              </a:rPr>
              <a:t>Key Hierarchy</a:t>
            </a:r>
            <a:endParaRPr lang="en-US" dirty="0"/>
          </a:p>
        </p:txBody>
      </p:sp>
      <p:sp>
        <p:nvSpPr>
          <p:cNvPr id="3" name="Content Placeholder 2">
            <a:extLst>
              <a:ext uri="{FF2B5EF4-FFF2-40B4-BE49-F238E27FC236}">
                <a16:creationId xmlns:a16="http://schemas.microsoft.com/office/drawing/2014/main" id="{6B952A5F-A4E1-27AC-9403-154F1B836D0F}"/>
              </a:ext>
            </a:extLst>
          </p:cNvPr>
          <p:cNvSpPr>
            <a:spLocks noGrp="1"/>
          </p:cNvSpPr>
          <p:nvPr>
            <p:ph idx="1"/>
          </p:nvPr>
        </p:nvSpPr>
        <p:spPr>
          <a:xfrm>
            <a:off x="1587710" y="1366684"/>
            <a:ext cx="9486690" cy="4719484"/>
          </a:xfrm>
        </p:spPr>
        <p:txBody>
          <a:bodyPr>
            <a:normAutofit fontScale="77500" lnSpcReduction="20000"/>
          </a:bodyPr>
          <a:lstStyle/>
          <a:p>
            <a:pPr eaLnBrk="1" hangingPunct="1">
              <a:buFont typeface="Wingdings" pitchFamily="-107" charset="2"/>
              <a:buChar char="Ø"/>
              <a:defRPr/>
            </a:pPr>
            <a:r>
              <a:rPr lang="en-US" dirty="0">
                <a:solidFill>
                  <a:srgbClr val="FF0000"/>
                </a:solidFill>
                <a:ea typeface="+mn-ea"/>
                <a:cs typeface="+mn-cs"/>
              </a:rPr>
              <a:t>session key</a:t>
            </a:r>
          </a:p>
          <a:p>
            <a:pPr lvl="1" eaLnBrk="1" hangingPunct="1">
              <a:buFont typeface="Wingdings" pitchFamily="-107" charset="2"/>
              <a:buChar char="l"/>
              <a:defRPr/>
            </a:pPr>
            <a:r>
              <a:rPr lang="en-US" dirty="0"/>
              <a:t>temporary key</a:t>
            </a:r>
          </a:p>
          <a:p>
            <a:pPr lvl="1" eaLnBrk="1" hangingPunct="1">
              <a:buFont typeface="Wingdings" pitchFamily="-107" charset="2"/>
              <a:buChar char="l"/>
              <a:defRPr/>
            </a:pPr>
            <a:r>
              <a:rPr lang="en-US" dirty="0"/>
              <a:t>used for encryption of data between users</a:t>
            </a:r>
          </a:p>
          <a:p>
            <a:pPr lvl="1" eaLnBrk="1" hangingPunct="1">
              <a:buFont typeface="Wingdings" pitchFamily="-107" charset="2"/>
              <a:buChar char="l"/>
              <a:defRPr/>
            </a:pPr>
            <a:r>
              <a:rPr lang="en-US" dirty="0"/>
              <a:t>for one logical session then discarded</a:t>
            </a:r>
          </a:p>
          <a:p>
            <a:pPr eaLnBrk="1" hangingPunct="1">
              <a:buFont typeface="Wingdings" pitchFamily="-107" charset="2"/>
              <a:buChar char="Ø"/>
              <a:defRPr/>
            </a:pPr>
            <a:r>
              <a:rPr lang="en-US" dirty="0">
                <a:solidFill>
                  <a:srgbClr val="FF0000"/>
                </a:solidFill>
                <a:ea typeface="+mn-ea"/>
                <a:cs typeface="+mn-cs"/>
              </a:rPr>
              <a:t>master key</a:t>
            </a:r>
          </a:p>
          <a:p>
            <a:pPr lvl="1" eaLnBrk="1" hangingPunct="1">
              <a:buFont typeface="Wingdings" pitchFamily="-107" charset="2"/>
              <a:buChar char="l"/>
              <a:defRPr/>
            </a:pPr>
            <a:r>
              <a:rPr lang="en-US" dirty="0"/>
              <a:t>used to encrypt session keys</a:t>
            </a:r>
          </a:p>
          <a:p>
            <a:pPr lvl="1" eaLnBrk="1" hangingPunct="1">
              <a:buFont typeface="Wingdings" pitchFamily="-107" charset="2"/>
              <a:buChar char="l"/>
              <a:defRPr/>
            </a:pPr>
            <a:r>
              <a:rPr lang="en-US" dirty="0"/>
              <a:t>shared by user &amp; key distribution center</a:t>
            </a:r>
          </a:p>
          <a:p>
            <a:r>
              <a:rPr lang="en-US" dirty="0">
                <a:ea typeface="+mj-ea"/>
                <a:cs typeface="+mj-cs"/>
              </a:rPr>
              <a:t>Simple Secret Key Distribution</a:t>
            </a:r>
            <a:endParaRPr lang="ar-EG" dirty="0">
              <a:ea typeface="+mj-ea"/>
              <a:cs typeface="+mj-cs"/>
            </a:endParaRPr>
          </a:p>
          <a:p>
            <a:pPr lvl="1" eaLnBrk="1" hangingPunct="1"/>
            <a:r>
              <a:rPr lang="en-US" dirty="0"/>
              <a:t>allows secure communications</a:t>
            </a:r>
          </a:p>
          <a:p>
            <a:pPr lvl="1" eaLnBrk="1" hangingPunct="1"/>
            <a:r>
              <a:rPr lang="en-US" dirty="0"/>
              <a:t>no keys before/after exist</a:t>
            </a:r>
            <a:r>
              <a:rPr lang="ar-EG" dirty="0"/>
              <a:t> </a:t>
            </a:r>
            <a:r>
              <a:rPr lang="en-US" dirty="0"/>
              <a:t>(only for the session)</a:t>
            </a:r>
            <a:endParaRPr lang="ar-EG" dirty="0"/>
          </a:p>
          <a:p>
            <a:pPr lvl="1">
              <a:buFontTx/>
              <a:buAutoNum type="arabicPeriod"/>
            </a:pPr>
            <a:r>
              <a:rPr lang="en-US" dirty="0">
                <a:latin typeface="Arial" pitchFamily="34" charset="0"/>
              </a:rPr>
              <a:t>A generates a public/private key pair {</a:t>
            </a:r>
            <a:r>
              <a:rPr lang="en-US" i="1" dirty="0" err="1">
                <a:latin typeface="Arial" pitchFamily="34" charset="0"/>
              </a:rPr>
              <a:t>PUa</a:t>
            </a:r>
            <a:r>
              <a:rPr lang="en-US" i="1" dirty="0">
                <a:latin typeface="Arial" pitchFamily="34" charset="0"/>
              </a:rPr>
              <a:t>, </a:t>
            </a:r>
            <a:r>
              <a:rPr lang="en-US" i="1" dirty="0" err="1">
                <a:latin typeface="Arial" pitchFamily="34" charset="0"/>
              </a:rPr>
              <a:t>PRa</a:t>
            </a:r>
            <a:r>
              <a:rPr lang="en-US" i="1" dirty="0">
                <a:latin typeface="Arial" pitchFamily="34" charset="0"/>
              </a:rPr>
              <a:t>} </a:t>
            </a:r>
            <a:r>
              <a:rPr lang="en-US" dirty="0">
                <a:latin typeface="Arial" pitchFamily="34" charset="0"/>
              </a:rPr>
              <a:t>and transmits a message to B consisting of </a:t>
            </a:r>
            <a:r>
              <a:rPr lang="en-US" dirty="0" err="1">
                <a:latin typeface="Arial" pitchFamily="34" charset="0"/>
              </a:rPr>
              <a:t>PUa</a:t>
            </a:r>
            <a:r>
              <a:rPr lang="en-US" dirty="0">
                <a:latin typeface="Arial" pitchFamily="34" charset="0"/>
              </a:rPr>
              <a:t> and an identifier of A, IDA.  </a:t>
            </a:r>
          </a:p>
          <a:p>
            <a:pPr lvl="1">
              <a:buFontTx/>
              <a:buAutoNum type="arabicPeriod"/>
            </a:pPr>
            <a:r>
              <a:rPr lang="en-US" dirty="0">
                <a:latin typeface="Arial" pitchFamily="34" charset="0"/>
              </a:rPr>
              <a:t>B generates a secret key, Ks, and transmits it to A, encrypted with A's public key.  </a:t>
            </a:r>
          </a:p>
          <a:p>
            <a:pPr lvl="1">
              <a:buFontTx/>
              <a:buAutoNum type="arabicPeriod"/>
            </a:pPr>
            <a:r>
              <a:rPr lang="en-US" dirty="0">
                <a:latin typeface="Arial" pitchFamily="34" charset="0"/>
              </a:rPr>
              <a:t>A computes D(</a:t>
            </a:r>
            <a:r>
              <a:rPr lang="en-US" dirty="0" err="1">
                <a:latin typeface="Arial" pitchFamily="34" charset="0"/>
              </a:rPr>
              <a:t>PRa</a:t>
            </a:r>
            <a:r>
              <a:rPr lang="en-US" dirty="0">
                <a:latin typeface="Arial" pitchFamily="34" charset="0"/>
              </a:rPr>
              <a:t>, E(</a:t>
            </a:r>
            <a:r>
              <a:rPr lang="en-US" dirty="0" err="1">
                <a:latin typeface="Arial" pitchFamily="34" charset="0"/>
              </a:rPr>
              <a:t>PUa</a:t>
            </a:r>
            <a:r>
              <a:rPr lang="en-US" dirty="0">
                <a:latin typeface="Arial" pitchFamily="34" charset="0"/>
              </a:rPr>
              <a:t>, Ks)) to recover the secret key. Because only A can decrypt the message, only A and B will know the identity of Ks.  </a:t>
            </a:r>
          </a:p>
          <a:p>
            <a:pPr lvl="1">
              <a:buFontTx/>
              <a:buAutoNum type="arabicPeriod"/>
            </a:pPr>
            <a:r>
              <a:rPr lang="en-US" dirty="0">
                <a:latin typeface="Arial" pitchFamily="34" charset="0"/>
              </a:rPr>
              <a:t>A discards </a:t>
            </a:r>
            <a:r>
              <a:rPr lang="en-US" dirty="0" err="1">
                <a:latin typeface="Arial" pitchFamily="34" charset="0"/>
              </a:rPr>
              <a:t>PUa</a:t>
            </a:r>
            <a:r>
              <a:rPr lang="en-US" dirty="0">
                <a:latin typeface="Arial" pitchFamily="34" charset="0"/>
              </a:rPr>
              <a:t> and </a:t>
            </a:r>
            <a:r>
              <a:rPr lang="en-US" dirty="0" err="1">
                <a:latin typeface="Arial" pitchFamily="34" charset="0"/>
              </a:rPr>
              <a:t>PRa</a:t>
            </a:r>
            <a:r>
              <a:rPr lang="en-US" dirty="0">
                <a:latin typeface="Arial" pitchFamily="34" charset="0"/>
              </a:rPr>
              <a:t> and B discards </a:t>
            </a:r>
            <a:r>
              <a:rPr lang="en-US" dirty="0" err="1">
                <a:latin typeface="Arial" pitchFamily="34" charset="0"/>
              </a:rPr>
              <a:t>PUa</a:t>
            </a:r>
            <a:r>
              <a:rPr lang="en-US" dirty="0">
                <a:latin typeface="Arial" pitchFamily="34" charset="0"/>
              </a:rPr>
              <a:t>. </a:t>
            </a:r>
          </a:p>
          <a:p>
            <a:pPr lvl="1" eaLnBrk="1" hangingPunct="1"/>
            <a:endParaRPr lang="en-US" dirty="0"/>
          </a:p>
          <a:p>
            <a:pPr lvl="1"/>
            <a:endParaRPr lang="en-US" dirty="0"/>
          </a:p>
        </p:txBody>
      </p:sp>
      <p:pic>
        <p:nvPicPr>
          <p:cNvPr id="4" name="Picture 3">
            <a:extLst>
              <a:ext uri="{FF2B5EF4-FFF2-40B4-BE49-F238E27FC236}">
                <a16:creationId xmlns:a16="http://schemas.microsoft.com/office/drawing/2014/main" id="{5A03251D-E3C6-6B8A-B492-0B9D9BB60325}"/>
              </a:ext>
            </a:extLst>
          </p:cNvPr>
          <p:cNvPicPr>
            <a:picLocks noChangeAspect="1"/>
          </p:cNvPicPr>
          <p:nvPr/>
        </p:nvPicPr>
        <p:blipFill>
          <a:blip r:embed="rId2" cstate="print"/>
          <a:srcRect/>
          <a:stretch>
            <a:fillRect/>
          </a:stretch>
        </p:blipFill>
        <p:spPr bwMode="auto">
          <a:xfrm>
            <a:off x="6253317" y="2688665"/>
            <a:ext cx="5515897" cy="1480669"/>
          </a:xfrm>
          <a:prstGeom prst="rect">
            <a:avLst/>
          </a:prstGeom>
          <a:noFill/>
          <a:ln w="9525">
            <a:noFill/>
            <a:miter lim="800000"/>
            <a:headEnd/>
            <a:tailEnd/>
          </a:ln>
        </p:spPr>
      </p:pic>
    </p:spTree>
    <p:extLst>
      <p:ext uri="{BB962C8B-B14F-4D97-AF65-F5344CB8AC3E}">
        <p14:creationId xmlns:p14="http://schemas.microsoft.com/office/powerpoint/2010/main" val="2653288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BBDDB-CC38-8C7B-D8A5-5241C14A36DF}"/>
              </a:ext>
            </a:extLst>
          </p:cNvPr>
          <p:cNvSpPr>
            <a:spLocks noGrp="1"/>
          </p:cNvSpPr>
          <p:nvPr>
            <p:ph type="title"/>
          </p:nvPr>
        </p:nvSpPr>
        <p:spPr/>
        <p:txBody>
          <a:bodyPr/>
          <a:lstStyle/>
          <a:p>
            <a:r>
              <a:rPr lang="en-US" dirty="0"/>
              <a:t>Distribution of Public Keys</a:t>
            </a:r>
          </a:p>
        </p:txBody>
      </p:sp>
      <p:sp>
        <p:nvSpPr>
          <p:cNvPr id="3" name="Content Placeholder 2">
            <a:extLst>
              <a:ext uri="{FF2B5EF4-FFF2-40B4-BE49-F238E27FC236}">
                <a16:creationId xmlns:a16="http://schemas.microsoft.com/office/drawing/2014/main" id="{F78294B1-7553-4CC3-9662-CC98EC6E33A4}"/>
              </a:ext>
            </a:extLst>
          </p:cNvPr>
          <p:cNvSpPr>
            <a:spLocks noGrp="1"/>
          </p:cNvSpPr>
          <p:nvPr>
            <p:ph idx="1"/>
          </p:nvPr>
        </p:nvSpPr>
        <p:spPr>
          <a:xfrm>
            <a:off x="1587710" y="1425676"/>
            <a:ext cx="6150277" cy="5432323"/>
          </a:xfrm>
        </p:spPr>
        <p:txBody>
          <a:bodyPr>
            <a:normAutofit lnSpcReduction="10000"/>
          </a:bodyPr>
          <a:lstStyle/>
          <a:p>
            <a:r>
              <a:rPr lang="en-US" dirty="0"/>
              <a:t>Several techniques have been proposed for the distribution of public keys. Virtually all these proposals can be grouped into the following general schemes:</a:t>
            </a:r>
          </a:p>
          <a:p>
            <a:pPr lvl="1"/>
            <a:r>
              <a:rPr lang="en-AU" sz="2100" i="0" dirty="0">
                <a:solidFill>
                  <a:schemeClr val="tx1"/>
                </a:solidFill>
              </a:rPr>
              <a:t>Public announcement</a:t>
            </a:r>
            <a:endParaRPr lang="en-US" sz="2100" i="0" dirty="0">
              <a:solidFill>
                <a:schemeClr val="tx1"/>
              </a:solidFill>
            </a:endParaRPr>
          </a:p>
          <a:p>
            <a:pPr lvl="1"/>
            <a:r>
              <a:rPr lang="en-AU" sz="2100" i="0" dirty="0">
                <a:solidFill>
                  <a:schemeClr val="tx1"/>
                </a:solidFill>
              </a:rPr>
              <a:t>Publicly available directory</a:t>
            </a:r>
          </a:p>
          <a:p>
            <a:pPr lvl="1"/>
            <a:r>
              <a:rPr lang="en-AU" sz="2100" i="0" dirty="0">
                <a:solidFill>
                  <a:schemeClr val="tx1"/>
                </a:solidFill>
              </a:rPr>
              <a:t>Public-key authority</a:t>
            </a:r>
          </a:p>
          <a:p>
            <a:pPr lvl="1"/>
            <a:r>
              <a:rPr lang="en-AU" sz="2100" i="0" dirty="0">
                <a:solidFill>
                  <a:schemeClr val="tx1"/>
                </a:solidFill>
              </a:rPr>
              <a:t>Public-key certificates</a:t>
            </a:r>
          </a:p>
          <a:p>
            <a:pPr lvl="2"/>
            <a:r>
              <a:rPr lang="en-US" dirty="0">
                <a:solidFill>
                  <a:srgbClr val="FF0000"/>
                </a:solidFill>
                <a:ea typeface="+mn-ea"/>
                <a:cs typeface="+mn-cs"/>
              </a:rPr>
              <a:t>certificates allow key exchange without real-time access to </a:t>
            </a:r>
            <a:r>
              <a:rPr lang="en-AU" dirty="0">
                <a:solidFill>
                  <a:srgbClr val="FF0000"/>
                </a:solidFill>
                <a:ea typeface="+mn-ea"/>
                <a:cs typeface="+mn-cs"/>
              </a:rPr>
              <a:t>public-key authority</a:t>
            </a:r>
          </a:p>
          <a:p>
            <a:pPr lvl="2">
              <a:lnSpc>
                <a:spcPct val="90000"/>
              </a:lnSpc>
              <a:buFont typeface="Wingdings" pitchFamily="-107" charset="2"/>
              <a:buChar char="Ø"/>
              <a:defRPr/>
            </a:pPr>
            <a:r>
              <a:rPr lang="en-US" dirty="0">
                <a:ea typeface="+mn-ea"/>
                <a:cs typeface="+mn-cs"/>
              </a:rPr>
              <a:t>a certificate </a:t>
            </a:r>
            <a:r>
              <a:rPr lang="en-AU" dirty="0">
                <a:ea typeface="+mn-ea"/>
                <a:cs typeface="+mn-cs"/>
              </a:rPr>
              <a:t>binds </a:t>
            </a:r>
            <a:r>
              <a:rPr lang="en-AU" b="1" dirty="0">
                <a:ea typeface="+mn-ea"/>
                <a:cs typeface="+mn-cs"/>
              </a:rPr>
              <a:t>identity</a:t>
            </a:r>
            <a:r>
              <a:rPr lang="en-AU" dirty="0">
                <a:ea typeface="+mn-ea"/>
                <a:cs typeface="+mn-cs"/>
              </a:rPr>
              <a:t> to </a:t>
            </a:r>
            <a:r>
              <a:rPr lang="en-AU" b="1" dirty="0">
                <a:ea typeface="+mn-ea"/>
                <a:cs typeface="+mn-cs"/>
              </a:rPr>
              <a:t>public key</a:t>
            </a:r>
            <a:r>
              <a:rPr lang="en-AU" dirty="0"/>
              <a:t>, usually with other information such as period of validity, rights of use etc.</a:t>
            </a:r>
          </a:p>
          <a:p>
            <a:pPr lvl="2">
              <a:lnSpc>
                <a:spcPct val="90000"/>
              </a:lnSpc>
              <a:buFont typeface="Wingdings" pitchFamily="-107" charset="2"/>
              <a:buChar char="Ø"/>
              <a:defRPr/>
            </a:pPr>
            <a:r>
              <a:rPr lang="en-AU" dirty="0">
                <a:ea typeface="+mn-ea"/>
                <a:cs typeface="+mn-cs"/>
              </a:rPr>
              <a:t>with all contents </a:t>
            </a:r>
            <a:r>
              <a:rPr lang="en-AU" b="1" dirty="0">
                <a:ea typeface="+mn-ea"/>
                <a:cs typeface="+mn-cs"/>
              </a:rPr>
              <a:t>signed</a:t>
            </a:r>
            <a:r>
              <a:rPr lang="en-AU" dirty="0">
                <a:ea typeface="+mn-ea"/>
                <a:cs typeface="+mn-cs"/>
              </a:rPr>
              <a:t> by a trusted Public-Key or Certificate Authority (CA)</a:t>
            </a:r>
          </a:p>
          <a:p>
            <a:pPr lvl="2">
              <a:lnSpc>
                <a:spcPct val="90000"/>
              </a:lnSpc>
              <a:buFont typeface="Wingdings" pitchFamily="-107" charset="2"/>
              <a:buChar char="Ø"/>
              <a:defRPr/>
            </a:pPr>
            <a:r>
              <a:rPr lang="en-AU" dirty="0">
                <a:ea typeface="+mn-ea"/>
                <a:cs typeface="+mn-cs"/>
              </a:rPr>
              <a:t>can be verified by anyone who knows the public-key authorities public-key </a:t>
            </a:r>
          </a:p>
          <a:p>
            <a:pPr lvl="2"/>
            <a:endParaRPr lang="en-AU" dirty="0">
              <a:solidFill>
                <a:srgbClr val="FF0000"/>
              </a:solidFill>
              <a:ea typeface="+mn-ea"/>
              <a:cs typeface="+mn-cs"/>
            </a:endParaRPr>
          </a:p>
          <a:p>
            <a:endParaRPr lang="en-US" dirty="0"/>
          </a:p>
        </p:txBody>
      </p:sp>
      <p:pic>
        <p:nvPicPr>
          <p:cNvPr id="5" name="Picture 4" descr="f13.pdf">
            <a:extLst>
              <a:ext uri="{FF2B5EF4-FFF2-40B4-BE49-F238E27FC236}">
                <a16:creationId xmlns:a16="http://schemas.microsoft.com/office/drawing/2014/main" id="{267C12C8-0140-4F54-9B40-649E077E08A1}"/>
              </a:ext>
            </a:extLst>
          </p:cNvPr>
          <p:cNvPicPr>
            <a:picLocks noChangeAspect="1"/>
          </p:cNvPicPr>
          <p:nvPr/>
        </p:nvPicPr>
        <p:blipFill>
          <a:blip r:embed="rId2" cstate="print"/>
          <a:srcRect t="13636" b="10909"/>
          <a:stretch>
            <a:fillRect/>
          </a:stretch>
        </p:blipFill>
        <p:spPr>
          <a:xfrm>
            <a:off x="7737987" y="1983658"/>
            <a:ext cx="4288381" cy="41874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420146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C16A-C9A3-A4AF-E01E-56C8D8DF6A51}"/>
              </a:ext>
            </a:extLst>
          </p:cNvPr>
          <p:cNvSpPr>
            <a:spLocks noGrp="1"/>
          </p:cNvSpPr>
          <p:nvPr>
            <p:ph type="title"/>
          </p:nvPr>
        </p:nvSpPr>
        <p:spPr/>
        <p:txBody>
          <a:bodyPr/>
          <a:lstStyle/>
          <a:p>
            <a:r>
              <a:rPr lang="en-AU" dirty="0">
                <a:ea typeface="+mj-ea"/>
                <a:cs typeface="+mj-cs"/>
              </a:rPr>
              <a:t>X.509 Authentication Service </a:t>
            </a:r>
            <a:endParaRPr lang="en-US" dirty="0"/>
          </a:p>
        </p:txBody>
      </p:sp>
      <p:sp>
        <p:nvSpPr>
          <p:cNvPr id="3" name="Content Placeholder 2">
            <a:extLst>
              <a:ext uri="{FF2B5EF4-FFF2-40B4-BE49-F238E27FC236}">
                <a16:creationId xmlns:a16="http://schemas.microsoft.com/office/drawing/2014/main" id="{828E1DF0-C611-608D-A7D0-AF0B03A8B375}"/>
              </a:ext>
            </a:extLst>
          </p:cNvPr>
          <p:cNvSpPr>
            <a:spLocks noGrp="1"/>
          </p:cNvSpPr>
          <p:nvPr>
            <p:ph idx="1"/>
          </p:nvPr>
        </p:nvSpPr>
        <p:spPr>
          <a:xfrm>
            <a:off x="1587709" y="1307690"/>
            <a:ext cx="10024187" cy="5338916"/>
          </a:xfrm>
        </p:spPr>
        <p:txBody>
          <a:bodyPr>
            <a:normAutofit fontScale="55000" lnSpcReduction="20000"/>
          </a:bodyPr>
          <a:lstStyle/>
          <a:p>
            <a:pPr lvl="1">
              <a:buFont typeface="Wingdings" pitchFamily="-107" charset="2"/>
              <a:buChar char="Ø"/>
              <a:defRPr/>
            </a:pPr>
            <a:r>
              <a:rPr lang="en-AU" sz="2500" dirty="0"/>
              <a:t>part of CCITT X.500 directory service standards</a:t>
            </a:r>
          </a:p>
          <a:p>
            <a:pPr lvl="2">
              <a:buFont typeface="Wingdings" pitchFamily="-107" charset="2"/>
              <a:buChar char="l"/>
              <a:defRPr/>
            </a:pPr>
            <a:r>
              <a:rPr lang="en-US" sz="2200" dirty="0"/>
              <a:t>distributed servers maintaining user info database</a:t>
            </a:r>
            <a:endParaRPr lang="en-AU" sz="2200" dirty="0"/>
          </a:p>
          <a:p>
            <a:pPr lvl="1">
              <a:buFont typeface="Wingdings" pitchFamily="-107" charset="2"/>
              <a:buChar char="Ø"/>
              <a:defRPr/>
            </a:pPr>
            <a:r>
              <a:rPr lang="en-AU" sz="2500" dirty="0"/>
              <a:t>defines framework for authentication services </a:t>
            </a:r>
          </a:p>
          <a:p>
            <a:pPr lvl="2">
              <a:buFont typeface="Wingdings" pitchFamily="-107" charset="2"/>
              <a:buChar char="l"/>
              <a:defRPr/>
            </a:pPr>
            <a:r>
              <a:rPr lang="en-AU" sz="2200" dirty="0"/>
              <a:t>directory may store public-key certificates</a:t>
            </a:r>
          </a:p>
          <a:p>
            <a:pPr lvl="2">
              <a:buFont typeface="Wingdings" pitchFamily="-107" charset="2"/>
              <a:buChar char="l"/>
              <a:defRPr/>
            </a:pPr>
            <a:r>
              <a:rPr lang="en-AU" sz="2200" dirty="0"/>
              <a:t>with public key of user signed by certification authority </a:t>
            </a:r>
          </a:p>
          <a:p>
            <a:pPr lvl="1">
              <a:buFont typeface="Wingdings" pitchFamily="-107" charset="2"/>
              <a:buChar char="Ø"/>
              <a:defRPr/>
            </a:pPr>
            <a:r>
              <a:rPr lang="en-AU" sz="2500" dirty="0"/>
              <a:t>also defines authentication protocols </a:t>
            </a:r>
          </a:p>
          <a:p>
            <a:pPr lvl="1">
              <a:buFont typeface="Wingdings" pitchFamily="-107" charset="2"/>
              <a:buChar char="Ø"/>
              <a:defRPr/>
            </a:pPr>
            <a:r>
              <a:rPr lang="en-AU" sz="2500" dirty="0"/>
              <a:t>uses public-key crypto &amp; digital signatures </a:t>
            </a:r>
          </a:p>
          <a:p>
            <a:pPr lvl="2">
              <a:buFont typeface="Wingdings" pitchFamily="-107" charset="2"/>
              <a:buChar char="l"/>
              <a:defRPr/>
            </a:pPr>
            <a:r>
              <a:rPr lang="en-AU" sz="2200" dirty="0"/>
              <a:t>algorithms not standardised, but RSA recommended</a:t>
            </a:r>
          </a:p>
          <a:p>
            <a:pPr>
              <a:buFont typeface="Wingdings" pitchFamily="-107" charset="2"/>
              <a:buChar char="l"/>
              <a:defRPr/>
            </a:pPr>
            <a:r>
              <a:rPr lang="en-AU" sz="2700" dirty="0"/>
              <a:t>X.509 Certificates</a:t>
            </a:r>
          </a:p>
          <a:p>
            <a:pPr lvl="1">
              <a:buFont typeface="Wingdings" pitchFamily="-107" charset="2"/>
              <a:buChar char="l"/>
              <a:defRPr/>
            </a:pPr>
            <a:r>
              <a:rPr lang="en-AU" sz="2500" dirty="0"/>
              <a:t>have 3 versions </a:t>
            </a:r>
            <a:endParaRPr lang="en-AU" sz="2400" dirty="0"/>
          </a:p>
          <a:p>
            <a:pPr lvl="1">
              <a:lnSpc>
                <a:spcPct val="90000"/>
              </a:lnSpc>
            </a:pPr>
            <a:r>
              <a:rPr lang="en-AU" sz="2100" dirty="0"/>
              <a:t>issued by a Certification Authority (CA), containing: </a:t>
            </a:r>
          </a:p>
          <a:p>
            <a:pPr lvl="2">
              <a:lnSpc>
                <a:spcPct val="90000"/>
              </a:lnSpc>
            </a:pPr>
            <a:r>
              <a:rPr lang="en-AU" sz="1800" dirty="0"/>
              <a:t>version V (1, 2, or 3) </a:t>
            </a:r>
          </a:p>
          <a:p>
            <a:pPr lvl="2">
              <a:lnSpc>
                <a:spcPct val="90000"/>
              </a:lnSpc>
            </a:pPr>
            <a:r>
              <a:rPr lang="en-AU" sz="1800" dirty="0"/>
              <a:t>serial number SN (unique within CA) identifying certificate </a:t>
            </a:r>
          </a:p>
          <a:p>
            <a:pPr lvl="2">
              <a:lnSpc>
                <a:spcPct val="90000"/>
              </a:lnSpc>
            </a:pPr>
            <a:r>
              <a:rPr lang="en-AU" sz="1800" dirty="0"/>
              <a:t>signature algorithm identifier AI</a:t>
            </a:r>
          </a:p>
          <a:p>
            <a:pPr lvl="2">
              <a:lnSpc>
                <a:spcPct val="90000"/>
              </a:lnSpc>
            </a:pPr>
            <a:r>
              <a:rPr lang="en-AU" sz="1800" dirty="0"/>
              <a:t>issuer X.500 name CA)</a:t>
            </a:r>
          </a:p>
          <a:p>
            <a:pPr lvl="2">
              <a:lnSpc>
                <a:spcPct val="90000"/>
              </a:lnSpc>
            </a:pPr>
            <a:r>
              <a:rPr lang="en-AU" sz="1800" dirty="0"/>
              <a:t>period of validity TA (from - to dates) </a:t>
            </a:r>
          </a:p>
          <a:p>
            <a:pPr lvl="2">
              <a:lnSpc>
                <a:spcPct val="90000"/>
              </a:lnSpc>
            </a:pPr>
            <a:r>
              <a:rPr lang="en-AU" sz="1800" dirty="0"/>
              <a:t>subject X.500 name A (name of owner) </a:t>
            </a:r>
          </a:p>
          <a:p>
            <a:pPr lvl="2">
              <a:lnSpc>
                <a:spcPct val="90000"/>
              </a:lnSpc>
            </a:pPr>
            <a:r>
              <a:rPr lang="en-AU" sz="1800" dirty="0"/>
              <a:t>subject public-key info Ap (algorithm, parameters, key) </a:t>
            </a:r>
          </a:p>
          <a:p>
            <a:pPr lvl="2">
              <a:lnSpc>
                <a:spcPct val="90000"/>
              </a:lnSpc>
            </a:pPr>
            <a:r>
              <a:rPr lang="en-AU" sz="1800" dirty="0"/>
              <a:t>issuer unique identifier (v2+) </a:t>
            </a:r>
          </a:p>
          <a:p>
            <a:pPr lvl="2">
              <a:lnSpc>
                <a:spcPct val="90000"/>
              </a:lnSpc>
            </a:pPr>
            <a:r>
              <a:rPr lang="en-AU" sz="1800" dirty="0"/>
              <a:t>subject unique identifier (v2+) </a:t>
            </a:r>
          </a:p>
          <a:p>
            <a:pPr lvl="2">
              <a:lnSpc>
                <a:spcPct val="90000"/>
              </a:lnSpc>
            </a:pPr>
            <a:r>
              <a:rPr lang="en-AU" sz="1800" dirty="0"/>
              <a:t>extension fields (v3) </a:t>
            </a:r>
          </a:p>
          <a:p>
            <a:pPr lvl="2">
              <a:lnSpc>
                <a:spcPct val="90000"/>
              </a:lnSpc>
            </a:pPr>
            <a:r>
              <a:rPr lang="en-AU" sz="1800" dirty="0"/>
              <a:t>signature (of hash of all fields in certificate) </a:t>
            </a:r>
          </a:p>
          <a:p>
            <a:pPr lvl="1">
              <a:lnSpc>
                <a:spcPct val="90000"/>
              </a:lnSpc>
            </a:pPr>
            <a:r>
              <a:rPr lang="en-US" sz="2100" dirty="0"/>
              <a:t>notation </a:t>
            </a:r>
            <a:r>
              <a:rPr lang="en-US" sz="2100" dirty="0">
                <a:latin typeface="Courier New" pitchFamily="49" charset="0"/>
              </a:rPr>
              <a:t>CA&lt;&lt;A&gt;&gt;</a:t>
            </a:r>
            <a:r>
              <a:rPr lang="en-US" sz="2100" dirty="0"/>
              <a:t> denotes certificate for A signed by CA</a:t>
            </a:r>
            <a:endParaRPr lang="en-AU" sz="2400" dirty="0"/>
          </a:p>
          <a:p>
            <a:pPr lvl="1" eaLnBrk="1" hangingPunct="1">
              <a:buFont typeface="Wingdings" pitchFamily="-107" charset="2"/>
              <a:buChar char="l"/>
              <a:defRPr/>
            </a:pPr>
            <a:endParaRPr lang="en-AU" sz="2400" dirty="0"/>
          </a:p>
          <a:p>
            <a:endParaRPr lang="en-US" dirty="0"/>
          </a:p>
        </p:txBody>
      </p:sp>
      <p:pic>
        <p:nvPicPr>
          <p:cNvPr id="4" name="Picture 3">
            <a:extLst>
              <a:ext uri="{FF2B5EF4-FFF2-40B4-BE49-F238E27FC236}">
                <a16:creationId xmlns:a16="http://schemas.microsoft.com/office/drawing/2014/main" id="{6E2B2D39-8DB8-9C7A-EB24-A591CAF26EDD}"/>
              </a:ext>
            </a:extLst>
          </p:cNvPr>
          <p:cNvPicPr>
            <a:picLocks noChangeAspect="1"/>
          </p:cNvPicPr>
          <p:nvPr/>
        </p:nvPicPr>
        <p:blipFill>
          <a:blip r:embed="rId2" cstate="print"/>
          <a:srcRect/>
          <a:stretch>
            <a:fillRect/>
          </a:stretch>
        </p:blipFill>
        <p:spPr bwMode="auto">
          <a:xfrm>
            <a:off x="7872976" y="1230571"/>
            <a:ext cx="3050663" cy="3023606"/>
          </a:xfrm>
          <a:prstGeom prst="rect">
            <a:avLst/>
          </a:prstGeom>
          <a:noFill/>
          <a:ln w="9525">
            <a:noFill/>
            <a:miter lim="800000"/>
            <a:headEnd/>
            <a:tailEnd/>
          </a:ln>
        </p:spPr>
      </p:pic>
      <p:pic>
        <p:nvPicPr>
          <p:cNvPr id="5" name="Picture 4">
            <a:extLst>
              <a:ext uri="{FF2B5EF4-FFF2-40B4-BE49-F238E27FC236}">
                <a16:creationId xmlns:a16="http://schemas.microsoft.com/office/drawing/2014/main" id="{A5991175-48E1-65D2-92FC-FDB7FE6D1A90}"/>
              </a:ext>
            </a:extLst>
          </p:cNvPr>
          <p:cNvPicPr>
            <a:picLocks noChangeAspect="1"/>
          </p:cNvPicPr>
          <p:nvPr/>
        </p:nvPicPr>
        <p:blipFill>
          <a:blip r:embed="rId3" cstate="print"/>
          <a:srcRect/>
          <a:stretch>
            <a:fillRect/>
          </a:stretch>
        </p:blipFill>
        <p:spPr bwMode="auto">
          <a:xfrm>
            <a:off x="7804150" y="4305820"/>
            <a:ext cx="3188316" cy="2488979"/>
          </a:xfrm>
          <a:prstGeom prst="rect">
            <a:avLst/>
          </a:prstGeom>
          <a:noFill/>
          <a:ln w="9525">
            <a:noFill/>
            <a:miter lim="800000"/>
            <a:headEnd/>
            <a:tailEnd/>
          </a:ln>
        </p:spPr>
      </p:pic>
    </p:spTree>
    <p:extLst>
      <p:ext uri="{BB962C8B-B14F-4D97-AF65-F5344CB8AC3E}">
        <p14:creationId xmlns:p14="http://schemas.microsoft.com/office/powerpoint/2010/main" val="2683199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96883-CE3B-1B8C-5D73-062472C10A03}"/>
              </a:ext>
            </a:extLst>
          </p:cNvPr>
          <p:cNvSpPr>
            <a:spLocks noGrp="1"/>
          </p:cNvSpPr>
          <p:nvPr>
            <p:ph type="title"/>
          </p:nvPr>
        </p:nvSpPr>
        <p:spPr/>
        <p:txBody>
          <a:bodyPr/>
          <a:lstStyle/>
          <a:p>
            <a:r>
              <a:rPr lang="en-US" dirty="0"/>
              <a:t>Electronic Codebook Book (ECB)</a:t>
            </a:r>
            <a:br>
              <a:rPr lang="en-US" dirty="0"/>
            </a:br>
            <a:endParaRPr lang="en-US" dirty="0"/>
          </a:p>
        </p:txBody>
      </p:sp>
      <p:sp>
        <p:nvSpPr>
          <p:cNvPr id="3" name="Content Placeholder 2">
            <a:extLst>
              <a:ext uri="{FF2B5EF4-FFF2-40B4-BE49-F238E27FC236}">
                <a16:creationId xmlns:a16="http://schemas.microsoft.com/office/drawing/2014/main" id="{41A6020D-7FAC-2FD2-96ED-D839746590C0}"/>
              </a:ext>
            </a:extLst>
          </p:cNvPr>
          <p:cNvSpPr>
            <a:spLocks noGrp="1"/>
          </p:cNvSpPr>
          <p:nvPr>
            <p:ph idx="1"/>
          </p:nvPr>
        </p:nvSpPr>
        <p:spPr/>
        <p:txBody>
          <a:bodyPr>
            <a:normAutofit fontScale="70000" lnSpcReduction="20000"/>
          </a:bodyPr>
          <a:lstStyle/>
          <a:p>
            <a:pPr lvl="1"/>
            <a:r>
              <a:rPr lang="en-US" dirty="0"/>
              <a:t>message is broken into independent blocks which are encrypted </a:t>
            </a:r>
          </a:p>
          <a:p>
            <a:pPr lvl="1"/>
            <a:r>
              <a:rPr lang="en-US" dirty="0"/>
              <a:t>each block is a value which is substituted, like a codebook, hence name </a:t>
            </a:r>
          </a:p>
          <a:p>
            <a:pPr lvl="1"/>
            <a:r>
              <a:rPr lang="en-US" dirty="0"/>
              <a:t>each block is encoded independently of the other blocks </a:t>
            </a:r>
          </a:p>
          <a:p>
            <a:pPr lvl="1"/>
            <a:r>
              <a:rPr lang="en-US" dirty="0"/>
              <a:t>Ci = EK(Pi)</a:t>
            </a:r>
          </a:p>
          <a:p>
            <a:pPr lvl="1"/>
            <a:r>
              <a:rPr lang="en-US" dirty="0"/>
              <a:t>this mode is used for secure transmission of single values</a:t>
            </a:r>
          </a:p>
          <a:p>
            <a:r>
              <a:rPr lang="en-AU" sz="2400" dirty="0">
                <a:solidFill>
                  <a:srgbClr val="FFFFFF"/>
                </a:solidFill>
                <a:ea typeface="ＭＳ Ｐゴシック" pitchFamily="-107" charset="-128"/>
                <a:cs typeface="ＭＳ Ｐゴシック" pitchFamily="-107" charset="-128"/>
              </a:rPr>
              <a:t>Advantages and Limitations of ECB:</a:t>
            </a:r>
          </a:p>
          <a:p>
            <a:pPr lvl="1">
              <a:buFont typeface="Wingdings" pitchFamily="-107" charset="2"/>
              <a:buChar char="Ø"/>
              <a:defRPr/>
            </a:pPr>
            <a:r>
              <a:rPr lang="en-AU" sz="2100" dirty="0">
                <a:ea typeface="ＭＳ Ｐゴシック" pitchFamily="-107" charset="-128"/>
                <a:cs typeface="ＭＳ Ｐゴシック" pitchFamily="-107" charset="-128"/>
              </a:rPr>
              <a:t>message repetitions may show in ciphertext </a:t>
            </a:r>
          </a:p>
          <a:p>
            <a:pPr lvl="2">
              <a:defRPr/>
            </a:pPr>
            <a:r>
              <a:rPr lang="en-AU" sz="2200" dirty="0"/>
              <a:t>if aligned with message block </a:t>
            </a:r>
          </a:p>
          <a:p>
            <a:pPr lvl="2">
              <a:defRPr/>
            </a:pPr>
            <a:r>
              <a:rPr lang="en-AU" sz="2200" dirty="0"/>
              <a:t>particularly with data such as graphics </a:t>
            </a:r>
          </a:p>
          <a:p>
            <a:pPr lvl="2">
              <a:defRPr/>
            </a:pPr>
            <a:r>
              <a:rPr lang="en-AU" sz="2200" dirty="0"/>
              <a:t>or with messages that change very little, which become a codebook analysis problem </a:t>
            </a:r>
          </a:p>
          <a:p>
            <a:pPr lvl="1">
              <a:buFont typeface="Wingdings" pitchFamily="-107" charset="2"/>
              <a:buChar char="Ø"/>
              <a:defRPr/>
            </a:pPr>
            <a:r>
              <a:rPr lang="en-AU" sz="2100" dirty="0">
                <a:ea typeface="ＭＳ Ｐゴシック" pitchFamily="-107" charset="-128"/>
                <a:cs typeface="ＭＳ Ｐゴシック" pitchFamily="-107" charset="-128"/>
              </a:rPr>
              <a:t>weakness is due to the encrypted message blocks being independent </a:t>
            </a:r>
          </a:p>
          <a:p>
            <a:pPr lvl="1">
              <a:buFont typeface="Wingdings" pitchFamily="-107" charset="2"/>
              <a:buChar char="Ø"/>
              <a:defRPr/>
            </a:pPr>
            <a:r>
              <a:rPr lang="en-AU" sz="2100" dirty="0">
                <a:ea typeface="ＭＳ Ｐゴシック" pitchFamily="-107" charset="-128"/>
                <a:cs typeface="ＭＳ Ｐゴシック" pitchFamily="-107" charset="-128"/>
              </a:rPr>
              <a:t>main use is sending a few blocks of data</a:t>
            </a:r>
          </a:p>
          <a:p>
            <a:pPr eaLnBrk="1" hangingPunct="1">
              <a:buFont typeface="Wingdings" pitchFamily="-107" charset="2"/>
              <a:buChar char="Ø"/>
              <a:defRPr/>
            </a:pPr>
            <a:r>
              <a:rPr lang="en-AU" sz="2400" dirty="0">
                <a:ea typeface="ＭＳ Ｐゴシック" pitchFamily="-107" charset="-128"/>
                <a:cs typeface="ＭＳ Ｐゴシック" pitchFamily="-107" charset="-128"/>
              </a:rPr>
              <a:t>Disadvantages: </a:t>
            </a:r>
            <a:r>
              <a:rPr lang="en-US" dirty="0"/>
              <a:t>Same plaintext yields same ciphertext</a:t>
            </a:r>
          </a:p>
          <a:p>
            <a:pPr eaLnBrk="1" hangingPunct="1">
              <a:buFont typeface="Wingdings" pitchFamily="-107" charset="2"/>
              <a:buChar char="Ø"/>
              <a:defRPr/>
            </a:pPr>
            <a:endParaRPr lang="en-US" dirty="0"/>
          </a:p>
        </p:txBody>
      </p:sp>
      <p:pic>
        <p:nvPicPr>
          <p:cNvPr id="4" name="Picture 3">
            <a:extLst>
              <a:ext uri="{FF2B5EF4-FFF2-40B4-BE49-F238E27FC236}">
                <a16:creationId xmlns:a16="http://schemas.microsoft.com/office/drawing/2014/main" id="{5F178E90-87FD-D47D-BBF6-3705DB31CC09}"/>
              </a:ext>
            </a:extLst>
          </p:cNvPr>
          <p:cNvPicPr>
            <a:picLocks noChangeAspect="1"/>
          </p:cNvPicPr>
          <p:nvPr/>
        </p:nvPicPr>
        <p:blipFill>
          <a:blip r:embed="rId2" cstate="print"/>
          <a:srcRect/>
          <a:stretch>
            <a:fillRect/>
          </a:stretch>
        </p:blipFill>
        <p:spPr bwMode="auto">
          <a:xfrm>
            <a:off x="7884626" y="1295724"/>
            <a:ext cx="3392974" cy="3375587"/>
          </a:xfrm>
          <a:prstGeom prst="rect">
            <a:avLst/>
          </a:prstGeom>
          <a:noFill/>
          <a:ln w="9525">
            <a:noFill/>
            <a:miter lim="800000"/>
            <a:headEnd/>
            <a:tailEnd/>
          </a:ln>
        </p:spPr>
      </p:pic>
    </p:spTree>
    <p:extLst>
      <p:ext uri="{BB962C8B-B14F-4D97-AF65-F5344CB8AC3E}">
        <p14:creationId xmlns:p14="http://schemas.microsoft.com/office/powerpoint/2010/main" val="30915526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EFB56-74CE-DA06-6990-61DE3350314F}"/>
              </a:ext>
            </a:extLst>
          </p:cNvPr>
          <p:cNvSpPr>
            <a:spLocks noGrp="1"/>
          </p:cNvSpPr>
          <p:nvPr>
            <p:ph type="title"/>
          </p:nvPr>
        </p:nvSpPr>
        <p:spPr/>
        <p:txBody>
          <a:bodyPr/>
          <a:lstStyle/>
          <a:p>
            <a:r>
              <a:rPr lang="en-US" dirty="0"/>
              <a:t>Obtaining a </a:t>
            </a:r>
            <a:r>
              <a:rPr lang="en-AU" dirty="0"/>
              <a:t>Certificate </a:t>
            </a:r>
            <a:endParaRPr lang="en-US" dirty="0"/>
          </a:p>
        </p:txBody>
      </p:sp>
      <p:sp>
        <p:nvSpPr>
          <p:cNvPr id="3" name="Content Placeholder 2">
            <a:extLst>
              <a:ext uri="{FF2B5EF4-FFF2-40B4-BE49-F238E27FC236}">
                <a16:creationId xmlns:a16="http://schemas.microsoft.com/office/drawing/2014/main" id="{32D26F25-F201-A88A-DFAF-279BB78A0E2E}"/>
              </a:ext>
            </a:extLst>
          </p:cNvPr>
          <p:cNvSpPr>
            <a:spLocks noGrp="1"/>
          </p:cNvSpPr>
          <p:nvPr>
            <p:ph idx="1"/>
          </p:nvPr>
        </p:nvSpPr>
        <p:spPr>
          <a:xfrm>
            <a:off x="1587710" y="1307689"/>
            <a:ext cx="9486690" cy="5417575"/>
          </a:xfrm>
        </p:spPr>
        <p:txBody>
          <a:bodyPr>
            <a:normAutofit fontScale="70000" lnSpcReduction="20000"/>
          </a:bodyPr>
          <a:lstStyle/>
          <a:p>
            <a:r>
              <a:rPr lang="en-AU" dirty="0"/>
              <a:t>User certificates generated by a CA have the following characteristics:</a:t>
            </a:r>
            <a:endParaRPr lang="en-US" dirty="0"/>
          </a:p>
          <a:p>
            <a:pPr lvl="1"/>
            <a:r>
              <a:rPr lang="en-AU" dirty="0"/>
              <a:t>Any user with access to the public key of the CA can verify the user public key that was certified</a:t>
            </a:r>
          </a:p>
          <a:p>
            <a:pPr lvl="1"/>
            <a:r>
              <a:rPr lang="en-AU" dirty="0"/>
              <a:t>No party other than the certification authority can modify the certificate without this being detected</a:t>
            </a:r>
          </a:p>
          <a:p>
            <a:pPr marL="342900" lvl="1" indent="-342900">
              <a:spcBef>
                <a:spcPts val="2400"/>
              </a:spcBef>
              <a:buClr>
                <a:srgbClr val="BAABE3"/>
              </a:buClr>
            </a:pPr>
            <a:r>
              <a:rPr lang="en-AU" sz="2400" dirty="0">
                <a:cs typeface="ＭＳ Ｐゴシック" pitchFamily="-84" charset="-128"/>
              </a:rPr>
              <a:t>Because certificates are unforgeable, they can be placed in a directory without the need for the directory to make special efforts to protect them</a:t>
            </a:r>
          </a:p>
          <a:p>
            <a:pPr lvl="1"/>
            <a:r>
              <a:rPr lang="en-AU" sz="2400" dirty="0"/>
              <a:t>In addition, a user can transmit his or her certificate directly to other users</a:t>
            </a:r>
          </a:p>
          <a:p>
            <a:pPr marL="342900" lvl="1" indent="-342900">
              <a:spcBef>
                <a:spcPts val="2400"/>
              </a:spcBef>
              <a:buClr>
                <a:srgbClr val="BAABE3"/>
              </a:buClr>
            </a:pPr>
            <a:r>
              <a:rPr lang="en-AU" sz="2400" dirty="0">
                <a:cs typeface="ＭＳ Ｐゴシック" pitchFamily="-84" charset="-128"/>
              </a:rPr>
              <a:t>Once B is in possession of A’s certificate, B has confidence that messages it encrypts with A’s public key will be secure from eavesdropping and that messages signed with A’s private key are unforgeable</a:t>
            </a:r>
          </a:p>
          <a:p>
            <a:r>
              <a:rPr lang="en-AU" dirty="0">
                <a:ea typeface="+mj-ea"/>
                <a:cs typeface="+mj-cs"/>
              </a:rPr>
              <a:t>Certificate Revocation:</a:t>
            </a:r>
          </a:p>
          <a:p>
            <a:pPr marL="838200" lvl="1" indent="-609600"/>
            <a:r>
              <a:rPr lang="en-US" sz="2200" dirty="0"/>
              <a:t>certificates have a period of validity</a:t>
            </a:r>
          </a:p>
          <a:p>
            <a:pPr marL="838200" lvl="1" indent="-609600"/>
            <a:r>
              <a:rPr lang="en-US" sz="2200" dirty="0"/>
              <a:t>may need to revoke before expiry, </a:t>
            </a:r>
            <a:r>
              <a:rPr lang="en-US" sz="2200" dirty="0" err="1"/>
              <a:t>eg</a:t>
            </a:r>
            <a:r>
              <a:rPr lang="en-US" sz="2200" dirty="0"/>
              <a:t>:</a:t>
            </a:r>
          </a:p>
          <a:p>
            <a:pPr marL="1219200" lvl="2" indent="-533400">
              <a:buFontTx/>
              <a:buAutoNum type="arabicPeriod"/>
            </a:pPr>
            <a:r>
              <a:rPr lang="en-AU" sz="1900" dirty="0"/>
              <a:t>user's private key is compromised</a:t>
            </a:r>
          </a:p>
          <a:p>
            <a:pPr marL="1219200" lvl="2" indent="-533400">
              <a:buFontTx/>
              <a:buAutoNum type="arabicPeriod"/>
            </a:pPr>
            <a:r>
              <a:rPr lang="en-AU" sz="1900" dirty="0"/>
              <a:t>user is no longer certified by this CA</a:t>
            </a:r>
          </a:p>
          <a:p>
            <a:pPr marL="1219200" lvl="2" indent="-533400">
              <a:buFontTx/>
              <a:buAutoNum type="arabicPeriod"/>
            </a:pPr>
            <a:r>
              <a:rPr lang="en-AU" sz="1900" dirty="0"/>
              <a:t>CA's certificate is compromised</a:t>
            </a:r>
          </a:p>
          <a:p>
            <a:pPr marL="838200" lvl="1" indent="-609600"/>
            <a:r>
              <a:rPr lang="en-US" sz="2200" dirty="0"/>
              <a:t>CA’s maintain list of revoked certificates</a:t>
            </a:r>
          </a:p>
          <a:p>
            <a:pPr marL="1219200" lvl="2" indent="-533400"/>
            <a:r>
              <a:rPr lang="en-US" sz="1900" dirty="0"/>
              <a:t>the Certificate Revocation List (CRL)</a:t>
            </a:r>
          </a:p>
          <a:p>
            <a:pPr marL="838200" lvl="1" indent="-609600"/>
            <a:r>
              <a:rPr lang="en-US" sz="2200" dirty="0"/>
              <a:t>users should check certificates with CA’s CRL</a:t>
            </a:r>
            <a:endParaRPr lang="en-AU" sz="2200" dirty="0"/>
          </a:p>
          <a:p>
            <a:endParaRPr lang="en-US" dirty="0"/>
          </a:p>
        </p:txBody>
      </p:sp>
    </p:spTree>
    <p:extLst>
      <p:ext uri="{BB962C8B-B14F-4D97-AF65-F5344CB8AC3E}">
        <p14:creationId xmlns:p14="http://schemas.microsoft.com/office/powerpoint/2010/main" val="13192274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FF07A-F09C-069E-4B9A-09434EF664D3}"/>
              </a:ext>
            </a:extLst>
          </p:cNvPr>
          <p:cNvSpPr>
            <a:spLocks noGrp="1"/>
          </p:cNvSpPr>
          <p:nvPr>
            <p:ph type="title"/>
          </p:nvPr>
        </p:nvSpPr>
        <p:spPr/>
        <p:txBody>
          <a:bodyPr/>
          <a:lstStyle/>
          <a:p>
            <a:r>
              <a:rPr lang="en-US" dirty="0"/>
              <a:t>X.509 Version 3</a:t>
            </a:r>
          </a:p>
        </p:txBody>
      </p:sp>
      <p:sp>
        <p:nvSpPr>
          <p:cNvPr id="3" name="Content Placeholder 2">
            <a:extLst>
              <a:ext uri="{FF2B5EF4-FFF2-40B4-BE49-F238E27FC236}">
                <a16:creationId xmlns:a16="http://schemas.microsoft.com/office/drawing/2014/main" id="{63C15BB8-0F94-F86F-37C5-138E23AB9226}"/>
              </a:ext>
            </a:extLst>
          </p:cNvPr>
          <p:cNvSpPr>
            <a:spLocks noGrp="1"/>
          </p:cNvSpPr>
          <p:nvPr>
            <p:ph idx="1"/>
          </p:nvPr>
        </p:nvSpPr>
        <p:spPr>
          <a:xfrm>
            <a:off x="1587710" y="1337187"/>
            <a:ext cx="7094176" cy="5520813"/>
          </a:xfrm>
        </p:spPr>
        <p:txBody>
          <a:bodyPr>
            <a:normAutofit fontScale="92500" lnSpcReduction="10000"/>
          </a:bodyPr>
          <a:lstStyle/>
          <a:p>
            <a:pPr eaLnBrk="1" hangingPunct="1">
              <a:lnSpc>
                <a:spcPct val="90000"/>
              </a:lnSpc>
            </a:pPr>
            <a:r>
              <a:rPr lang="en-AU" dirty="0"/>
              <a:t>has been recognised that additional information is needed in a certificate </a:t>
            </a:r>
          </a:p>
          <a:p>
            <a:pPr lvl="1" eaLnBrk="1" hangingPunct="1">
              <a:lnSpc>
                <a:spcPct val="90000"/>
              </a:lnSpc>
            </a:pPr>
            <a:r>
              <a:rPr lang="en-AU" dirty="0"/>
              <a:t>email/URL, policy details, usage constraints</a:t>
            </a:r>
          </a:p>
          <a:p>
            <a:pPr eaLnBrk="1" hangingPunct="1">
              <a:lnSpc>
                <a:spcPct val="90000"/>
              </a:lnSpc>
            </a:pPr>
            <a:r>
              <a:rPr lang="en-AU" dirty="0"/>
              <a:t>rather than explicitly naming new fields defined a general extension method</a:t>
            </a:r>
          </a:p>
          <a:p>
            <a:pPr eaLnBrk="1" hangingPunct="1">
              <a:lnSpc>
                <a:spcPct val="90000"/>
              </a:lnSpc>
            </a:pPr>
            <a:r>
              <a:rPr lang="en-US" dirty="0"/>
              <a:t>extensions consist of:</a:t>
            </a:r>
          </a:p>
          <a:p>
            <a:pPr lvl="1" eaLnBrk="1" hangingPunct="1">
              <a:lnSpc>
                <a:spcPct val="90000"/>
              </a:lnSpc>
            </a:pPr>
            <a:r>
              <a:rPr lang="en-US" dirty="0"/>
              <a:t>extension identifier</a:t>
            </a:r>
          </a:p>
          <a:p>
            <a:pPr lvl="1" eaLnBrk="1" hangingPunct="1">
              <a:lnSpc>
                <a:spcPct val="90000"/>
              </a:lnSpc>
            </a:pPr>
            <a:r>
              <a:rPr lang="en-US" dirty="0"/>
              <a:t>criticality indicator</a:t>
            </a:r>
          </a:p>
          <a:p>
            <a:pPr lvl="1" eaLnBrk="1" hangingPunct="1">
              <a:lnSpc>
                <a:spcPct val="90000"/>
              </a:lnSpc>
            </a:pPr>
            <a:r>
              <a:rPr lang="en-US" dirty="0"/>
              <a:t>extension value</a:t>
            </a:r>
          </a:p>
          <a:p>
            <a:pPr>
              <a:lnSpc>
                <a:spcPct val="90000"/>
              </a:lnSpc>
            </a:pPr>
            <a:r>
              <a:rPr lang="en-AU" dirty="0">
                <a:ea typeface="+mj-ea"/>
                <a:cs typeface="+mj-cs"/>
              </a:rPr>
              <a:t>Certificate Extensions</a:t>
            </a:r>
          </a:p>
          <a:p>
            <a:pPr lvl="1">
              <a:lnSpc>
                <a:spcPct val="90000"/>
              </a:lnSpc>
            </a:pPr>
            <a:r>
              <a:rPr lang="en-US" dirty="0"/>
              <a:t>key and policy information</a:t>
            </a:r>
          </a:p>
          <a:p>
            <a:pPr lvl="2">
              <a:lnSpc>
                <a:spcPct val="90000"/>
              </a:lnSpc>
            </a:pPr>
            <a:r>
              <a:rPr lang="en-US" dirty="0"/>
              <a:t>convey info about subject &amp; issuer keys, plus indicators of certificate policy</a:t>
            </a:r>
          </a:p>
          <a:p>
            <a:pPr lvl="1">
              <a:lnSpc>
                <a:spcPct val="90000"/>
              </a:lnSpc>
            </a:pPr>
            <a:r>
              <a:rPr lang="en-US" dirty="0"/>
              <a:t>certificate subject and issuer attributes</a:t>
            </a:r>
          </a:p>
          <a:p>
            <a:pPr lvl="2">
              <a:lnSpc>
                <a:spcPct val="90000"/>
              </a:lnSpc>
            </a:pPr>
            <a:r>
              <a:rPr lang="en-US" dirty="0"/>
              <a:t>support alternative names, in alternative formats for certificate subject and/or issuer</a:t>
            </a:r>
          </a:p>
          <a:p>
            <a:pPr lvl="1">
              <a:lnSpc>
                <a:spcPct val="90000"/>
              </a:lnSpc>
            </a:pPr>
            <a:r>
              <a:rPr lang="en-US" dirty="0"/>
              <a:t>certificate path constraints</a:t>
            </a:r>
          </a:p>
          <a:p>
            <a:pPr lvl="2">
              <a:lnSpc>
                <a:spcPct val="90000"/>
              </a:lnSpc>
            </a:pPr>
            <a:r>
              <a:rPr lang="en-US" dirty="0"/>
              <a:t>allow constraints on use of certificates by other CA’s</a:t>
            </a:r>
            <a:endParaRPr lang="en-AU" dirty="0"/>
          </a:p>
          <a:p>
            <a:pPr>
              <a:lnSpc>
                <a:spcPct val="90000"/>
              </a:lnSpc>
            </a:pPr>
            <a:endParaRPr lang="en-US" dirty="0"/>
          </a:p>
        </p:txBody>
      </p:sp>
      <p:pic>
        <p:nvPicPr>
          <p:cNvPr id="4" name="Picture 5">
            <a:extLst>
              <a:ext uri="{FF2B5EF4-FFF2-40B4-BE49-F238E27FC236}">
                <a16:creationId xmlns:a16="http://schemas.microsoft.com/office/drawing/2014/main" id="{4C15D6EA-0FEB-ECC9-CD90-B77F742BAA76}"/>
              </a:ext>
            </a:extLst>
          </p:cNvPr>
          <p:cNvPicPr>
            <a:picLocks noChangeAspect="1" noChangeArrowheads="1"/>
          </p:cNvPicPr>
          <p:nvPr/>
        </p:nvPicPr>
        <p:blipFill rotWithShape="1">
          <a:blip r:embed="rId2" cstate="print"/>
          <a:srcRect l="11670" t="25056" r="21031" b="25056"/>
          <a:stretch/>
        </p:blipFill>
        <p:spPr bwMode="auto">
          <a:xfrm>
            <a:off x="8681886" y="2010697"/>
            <a:ext cx="3352798" cy="3215461"/>
          </a:xfrm>
          <a:prstGeom prst="rect">
            <a:avLst/>
          </a:prstGeom>
          <a:noFill/>
          <a:ln w="9525">
            <a:noFill/>
            <a:miter lim="800000"/>
            <a:headEnd/>
            <a:tailEnd/>
          </a:ln>
        </p:spPr>
      </p:pic>
    </p:spTree>
    <p:extLst>
      <p:ext uri="{BB962C8B-B14F-4D97-AF65-F5344CB8AC3E}">
        <p14:creationId xmlns:p14="http://schemas.microsoft.com/office/powerpoint/2010/main" val="40010218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5135A-3C4A-DD81-975A-86CCCCC74A0A}"/>
              </a:ext>
            </a:extLst>
          </p:cNvPr>
          <p:cNvSpPr>
            <a:spLocks noGrp="1"/>
          </p:cNvSpPr>
          <p:nvPr>
            <p:ph type="title"/>
          </p:nvPr>
        </p:nvSpPr>
        <p:spPr/>
        <p:txBody>
          <a:bodyPr/>
          <a:lstStyle/>
          <a:p>
            <a:r>
              <a:rPr lang="en-US" sz="4400" dirty="0">
                <a:solidFill>
                  <a:srgbClr val="FFFFFF"/>
                </a:solidFill>
              </a:rPr>
              <a:t>Web Traffic Security Approaches</a:t>
            </a:r>
            <a:endParaRPr lang="en-US" dirty="0"/>
          </a:p>
        </p:txBody>
      </p:sp>
      <p:sp>
        <p:nvSpPr>
          <p:cNvPr id="3" name="Content Placeholder 2">
            <a:extLst>
              <a:ext uri="{FF2B5EF4-FFF2-40B4-BE49-F238E27FC236}">
                <a16:creationId xmlns:a16="http://schemas.microsoft.com/office/drawing/2014/main" id="{B0616D27-5EFA-A530-10C1-809A9EA76B72}"/>
              </a:ext>
            </a:extLst>
          </p:cNvPr>
          <p:cNvSpPr>
            <a:spLocks noGrp="1"/>
          </p:cNvSpPr>
          <p:nvPr>
            <p:ph idx="1"/>
          </p:nvPr>
        </p:nvSpPr>
        <p:spPr>
          <a:xfrm>
            <a:off x="1587710" y="3726426"/>
            <a:ext cx="9486690" cy="2359742"/>
          </a:xfrm>
        </p:spPr>
        <p:txBody>
          <a:bodyPr>
            <a:normAutofit lnSpcReduction="10000"/>
          </a:bodyPr>
          <a:lstStyle/>
          <a:p>
            <a:r>
              <a:rPr lang="en-US" sz="2400" dirty="0"/>
              <a:t>Several approaches to providing Web security are possible. The various approaches that have been considered are similar in the services they provide and, to some extent, in the mechanisms that they use, but they differ with respect to their scope of applicability and their relative location within the TCP/IP protocol stack. </a:t>
            </a:r>
          </a:p>
          <a:p>
            <a:endParaRPr lang="en-US" dirty="0"/>
          </a:p>
        </p:txBody>
      </p:sp>
      <p:pic>
        <p:nvPicPr>
          <p:cNvPr id="4" name="Picture 3">
            <a:extLst>
              <a:ext uri="{FF2B5EF4-FFF2-40B4-BE49-F238E27FC236}">
                <a16:creationId xmlns:a16="http://schemas.microsoft.com/office/drawing/2014/main" id="{81D225BD-85F8-4616-B5E1-E5CEB259343E}"/>
              </a:ext>
            </a:extLst>
          </p:cNvPr>
          <p:cNvPicPr>
            <a:picLocks noChangeAspect="1"/>
          </p:cNvPicPr>
          <p:nvPr/>
        </p:nvPicPr>
        <p:blipFill>
          <a:blip r:embed="rId2" cstate="print"/>
          <a:srcRect/>
          <a:stretch>
            <a:fillRect/>
          </a:stretch>
        </p:blipFill>
        <p:spPr bwMode="auto">
          <a:xfrm>
            <a:off x="2207513" y="1476377"/>
            <a:ext cx="8247084" cy="2146300"/>
          </a:xfrm>
          <a:prstGeom prst="rect">
            <a:avLst/>
          </a:prstGeom>
          <a:noFill/>
          <a:ln w="9525">
            <a:noFill/>
            <a:miter lim="800000"/>
            <a:headEnd/>
            <a:tailEnd/>
          </a:ln>
        </p:spPr>
      </p:pic>
    </p:spTree>
    <p:extLst>
      <p:ext uri="{BB962C8B-B14F-4D97-AF65-F5344CB8AC3E}">
        <p14:creationId xmlns:p14="http://schemas.microsoft.com/office/powerpoint/2010/main" val="7134530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1C4B7-3008-3AFD-6D82-153F40DF8355}"/>
              </a:ext>
            </a:extLst>
          </p:cNvPr>
          <p:cNvSpPr>
            <a:spLocks noGrp="1"/>
          </p:cNvSpPr>
          <p:nvPr>
            <p:ph type="title"/>
          </p:nvPr>
        </p:nvSpPr>
        <p:spPr/>
        <p:txBody>
          <a:bodyPr/>
          <a:lstStyle/>
          <a:p>
            <a:r>
              <a:rPr lang="en-US" dirty="0"/>
              <a:t>SSL (Secure Socket Layer)</a:t>
            </a:r>
          </a:p>
        </p:txBody>
      </p:sp>
      <p:sp>
        <p:nvSpPr>
          <p:cNvPr id="3" name="Content Placeholder 2">
            <a:extLst>
              <a:ext uri="{FF2B5EF4-FFF2-40B4-BE49-F238E27FC236}">
                <a16:creationId xmlns:a16="http://schemas.microsoft.com/office/drawing/2014/main" id="{7E52CE81-DF92-7C5B-2EDA-08CD343CCB16}"/>
              </a:ext>
            </a:extLst>
          </p:cNvPr>
          <p:cNvSpPr>
            <a:spLocks noGrp="1"/>
          </p:cNvSpPr>
          <p:nvPr>
            <p:ph idx="1"/>
          </p:nvPr>
        </p:nvSpPr>
        <p:spPr>
          <a:xfrm>
            <a:off x="1587710" y="1347019"/>
            <a:ext cx="9486690" cy="5260258"/>
          </a:xfrm>
        </p:spPr>
        <p:txBody>
          <a:bodyPr>
            <a:normAutofit fontScale="77500" lnSpcReduction="20000"/>
          </a:bodyPr>
          <a:lstStyle/>
          <a:p>
            <a:pPr marL="461963" indent="-461963" eaLnBrk="1" hangingPunct="1">
              <a:buFont typeface="Wingdings" panose="05000000000000000000" pitchFamily="2" charset="2"/>
              <a:buChar char="Ø"/>
            </a:pPr>
            <a:r>
              <a:rPr lang="en-US" sz="2400" dirty="0"/>
              <a:t>transport layer security service</a:t>
            </a:r>
          </a:p>
          <a:p>
            <a:pPr marL="461963" indent="-461963" eaLnBrk="1" hangingPunct="1">
              <a:buFont typeface="Wingdings" panose="05000000000000000000" pitchFamily="2" charset="2"/>
              <a:buChar char="Ø"/>
            </a:pPr>
            <a:r>
              <a:rPr lang="en-US" sz="2400" dirty="0"/>
              <a:t>originally developed by Netscape</a:t>
            </a:r>
          </a:p>
          <a:p>
            <a:pPr marL="461963" indent="-461963" eaLnBrk="1" hangingPunct="1">
              <a:buFont typeface="Wingdings" panose="05000000000000000000" pitchFamily="2" charset="2"/>
              <a:buChar char="Ø"/>
            </a:pPr>
            <a:r>
              <a:rPr lang="en-US" sz="2400" dirty="0"/>
              <a:t>version 3 designed with public input</a:t>
            </a:r>
          </a:p>
          <a:p>
            <a:pPr marL="461963" indent="-461963" eaLnBrk="1" hangingPunct="1">
              <a:buFont typeface="Wingdings" panose="05000000000000000000" pitchFamily="2" charset="2"/>
              <a:buChar char="Ø"/>
            </a:pPr>
            <a:r>
              <a:rPr lang="en-US" sz="2400" dirty="0"/>
              <a:t>subsequently became Internet standard known as TLS (Transport Layer Security)</a:t>
            </a:r>
          </a:p>
          <a:p>
            <a:pPr marL="461963" indent="-461963" eaLnBrk="1" hangingPunct="1">
              <a:buFont typeface="Wingdings" panose="05000000000000000000" pitchFamily="2" charset="2"/>
              <a:buChar char="Ø"/>
            </a:pPr>
            <a:r>
              <a:rPr lang="en-US" sz="2400" dirty="0"/>
              <a:t>uses TCP to provide a reliable end-to-end service</a:t>
            </a:r>
          </a:p>
          <a:p>
            <a:pPr marL="461963" indent="-461963" eaLnBrk="1" hangingPunct="1">
              <a:buFont typeface="Wingdings" panose="05000000000000000000" pitchFamily="2" charset="2"/>
              <a:buChar char="Ø"/>
            </a:pPr>
            <a:r>
              <a:rPr lang="en-US" sz="2400" dirty="0"/>
              <a:t>SSL has two layers of protocols</a:t>
            </a:r>
          </a:p>
          <a:p>
            <a:pPr eaLnBrk="1" hangingPunct="1">
              <a:buFont typeface="Wingdings" panose="05000000000000000000" pitchFamily="2" charset="2"/>
              <a:buChar char="Ø"/>
              <a:defRPr/>
            </a:pPr>
            <a:r>
              <a:rPr lang="en-US" sz="2100" b="1" dirty="0">
                <a:ea typeface="+mn-ea"/>
                <a:cs typeface="+mn-cs"/>
              </a:rPr>
              <a:t>SSL connection</a:t>
            </a:r>
          </a:p>
          <a:p>
            <a:pPr lvl="1" eaLnBrk="1" hangingPunct="1">
              <a:buFont typeface="Arial" panose="020B0604020202020204" pitchFamily="34" charset="0"/>
              <a:buChar char="•"/>
              <a:defRPr/>
            </a:pPr>
            <a:r>
              <a:rPr lang="en-US" sz="2100" dirty="0"/>
              <a:t>a transient, peer-to-peer, communications link</a:t>
            </a:r>
          </a:p>
          <a:p>
            <a:pPr lvl="1" eaLnBrk="1" hangingPunct="1">
              <a:buFont typeface="Arial" panose="020B0604020202020204" pitchFamily="34" charset="0"/>
              <a:buChar char="•"/>
              <a:defRPr/>
            </a:pPr>
            <a:r>
              <a:rPr lang="en-US" sz="2100" dirty="0"/>
              <a:t>associated with one SSL session</a:t>
            </a:r>
            <a:endParaRPr lang="en-AU" sz="2100" dirty="0"/>
          </a:p>
          <a:p>
            <a:pPr eaLnBrk="1" hangingPunct="1">
              <a:buFont typeface="Wingdings" panose="05000000000000000000" pitchFamily="2" charset="2"/>
              <a:buChar char="Ø"/>
              <a:defRPr/>
            </a:pPr>
            <a:r>
              <a:rPr lang="en-US" sz="2100" b="1" dirty="0">
                <a:ea typeface="+mn-ea"/>
                <a:cs typeface="+mn-cs"/>
              </a:rPr>
              <a:t>SSL session</a:t>
            </a:r>
          </a:p>
          <a:p>
            <a:pPr lvl="1" eaLnBrk="1" hangingPunct="1">
              <a:buFont typeface="Arial" panose="020B0604020202020204" pitchFamily="34" charset="0"/>
              <a:buChar char="•"/>
              <a:defRPr/>
            </a:pPr>
            <a:r>
              <a:rPr lang="en-US" sz="2100" dirty="0"/>
              <a:t>an association between client &amp; server</a:t>
            </a:r>
          </a:p>
          <a:p>
            <a:pPr lvl="1" eaLnBrk="1" hangingPunct="1">
              <a:buFont typeface="Arial" panose="020B0604020202020204" pitchFamily="34" charset="0"/>
              <a:buChar char="•"/>
              <a:defRPr/>
            </a:pPr>
            <a:r>
              <a:rPr lang="en-US" sz="2100" dirty="0"/>
              <a:t>created by the Handshake Protocol</a:t>
            </a:r>
          </a:p>
          <a:p>
            <a:pPr lvl="1" eaLnBrk="1" hangingPunct="1">
              <a:buFont typeface="Arial" panose="020B0604020202020204" pitchFamily="34" charset="0"/>
              <a:buChar char="•"/>
              <a:defRPr/>
            </a:pPr>
            <a:r>
              <a:rPr lang="en-US" sz="2100" dirty="0"/>
              <a:t>define a set of cryptographic parameters</a:t>
            </a:r>
          </a:p>
          <a:p>
            <a:pPr lvl="1" eaLnBrk="1" hangingPunct="1">
              <a:buFont typeface="Arial" panose="020B0604020202020204" pitchFamily="34" charset="0"/>
              <a:buChar char="•"/>
              <a:defRPr/>
            </a:pPr>
            <a:r>
              <a:rPr lang="en-US" sz="2100" dirty="0"/>
              <a:t>may be shared by multiple SSL connections</a:t>
            </a:r>
          </a:p>
          <a:p>
            <a:pPr marL="461963" indent="-461963" eaLnBrk="1" hangingPunct="1">
              <a:buFont typeface="Wingdings" panose="05000000000000000000" pitchFamily="2" charset="2"/>
              <a:buChar char="Ø"/>
            </a:pPr>
            <a:endParaRPr lang="en-AU" sz="2400" dirty="0"/>
          </a:p>
          <a:p>
            <a:endParaRPr lang="en-US" dirty="0"/>
          </a:p>
        </p:txBody>
      </p:sp>
      <p:pic>
        <p:nvPicPr>
          <p:cNvPr id="4" name="Picture 3" descr="Ch17. SSL Protocol Stack.pdf                                   00156198  Mnementh                      BEAE7A2F:">
            <a:extLst>
              <a:ext uri="{FF2B5EF4-FFF2-40B4-BE49-F238E27FC236}">
                <a16:creationId xmlns:a16="http://schemas.microsoft.com/office/drawing/2014/main" id="{0A79679D-17DD-4E67-95EE-BD35B9492BCF}"/>
              </a:ext>
            </a:extLst>
          </p:cNvPr>
          <p:cNvPicPr>
            <a:picLocks noChangeAspect="1" noChangeArrowheads="1"/>
          </p:cNvPicPr>
          <p:nvPr/>
        </p:nvPicPr>
        <p:blipFill>
          <a:blip r:embed="rId2" cstate="print"/>
          <a:srcRect l="21477" t="18529" r="21477" b="37059"/>
          <a:stretch>
            <a:fillRect/>
          </a:stretch>
        </p:blipFill>
        <p:spPr bwMode="auto">
          <a:xfrm>
            <a:off x="8407182" y="3399834"/>
            <a:ext cx="3509515" cy="2111147"/>
          </a:xfrm>
          <a:prstGeom prst="rect">
            <a:avLst/>
          </a:prstGeom>
          <a:noFill/>
          <a:ln w="9525">
            <a:noFill/>
            <a:miter lim="800000"/>
            <a:headEnd/>
            <a:tailEnd/>
          </a:ln>
        </p:spPr>
      </p:pic>
    </p:spTree>
    <p:extLst>
      <p:ext uri="{BB962C8B-B14F-4D97-AF65-F5344CB8AC3E}">
        <p14:creationId xmlns:p14="http://schemas.microsoft.com/office/powerpoint/2010/main" val="711187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8B5EC-4FB6-30A5-EBA0-4AE115C05B77}"/>
              </a:ext>
            </a:extLst>
          </p:cNvPr>
          <p:cNvSpPr>
            <a:spLocks noGrp="1"/>
          </p:cNvSpPr>
          <p:nvPr>
            <p:ph type="title"/>
          </p:nvPr>
        </p:nvSpPr>
        <p:spPr/>
        <p:txBody>
          <a:bodyPr/>
          <a:lstStyle/>
          <a:p>
            <a:r>
              <a:rPr lang="en-US" sz="4400" dirty="0">
                <a:solidFill>
                  <a:srgbClr val="FFFFFF"/>
                </a:solidFill>
              </a:rPr>
              <a:t>SSL Record Protocol Services</a:t>
            </a:r>
            <a:endParaRPr lang="en-US" dirty="0"/>
          </a:p>
        </p:txBody>
      </p:sp>
      <p:sp>
        <p:nvSpPr>
          <p:cNvPr id="3" name="Content Placeholder 2">
            <a:extLst>
              <a:ext uri="{FF2B5EF4-FFF2-40B4-BE49-F238E27FC236}">
                <a16:creationId xmlns:a16="http://schemas.microsoft.com/office/drawing/2014/main" id="{3136954A-E5AD-FFF6-DED7-F60A9FEDFF53}"/>
              </a:ext>
            </a:extLst>
          </p:cNvPr>
          <p:cNvSpPr>
            <a:spLocks noGrp="1"/>
          </p:cNvSpPr>
          <p:nvPr>
            <p:ph idx="1"/>
          </p:nvPr>
        </p:nvSpPr>
        <p:spPr>
          <a:xfrm>
            <a:off x="1587710" y="1465006"/>
            <a:ext cx="9486690" cy="4621162"/>
          </a:xfrm>
        </p:spPr>
        <p:txBody>
          <a:bodyPr/>
          <a:lstStyle/>
          <a:p>
            <a:pPr eaLnBrk="1" hangingPunct="1">
              <a:buFont typeface="Wingdings" panose="05000000000000000000" pitchFamily="2" charset="2"/>
              <a:buChar char="Ø"/>
            </a:pPr>
            <a:r>
              <a:rPr lang="en-US" sz="2100" b="1" dirty="0"/>
              <a:t>confidentiality</a:t>
            </a:r>
          </a:p>
          <a:p>
            <a:pPr lvl="1" eaLnBrk="1" hangingPunct="1">
              <a:buFont typeface="Arial" panose="020B0604020202020204" pitchFamily="34" charset="0"/>
              <a:buChar char="•"/>
            </a:pPr>
            <a:r>
              <a:rPr lang="en-US" sz="2100" dirty="0"/>
              <a:t>using symmetric encryption with a shared secret key defined by Handshake Protocol</a:t>
            </a:r>
          </a:p>
          <a:p>
            <a:pPr lvl="1" eaLnBrk="1" hangingPunct="1">
              <a:buFont typeface="Arial" panose="020B0604020202020204" pitchFamily="34" charset="0"/>
              <a:buChar char="•"/>
            </a:pPr>
            <a:r>
              <a:rPr lang="en-US" sz="2100" dirty="0"/>
              <a:t>can use several encryption ciphers such as: AES, IDEA, RC2-40, DES-40, DES, 3DES, Fortezza, RC4-40, RC4-128</a:t>
            </a:r>
          </a:p>
          <a:p>
            <a:pPr lvl="1" eaLnBrk="1" hangingPunct="1">
              <a:buFont typeface="Arial" panose="020B0604020202020204" pitchFamily="34" charset="0"/>
              <a:buChar char="•"/>
            </a:pPr>
            <a:r>
              <a:rPr lang="en-US" sz="2100" dirty="0"/>
              <a:t>message is compressed before encryption</a:t>
            </a:r>
          </a:p>
          <a:p>
            <a:pPr eaLnBrk="1" hangingPunct="1">
              <a:buFont typeface="Wingdings" panose="05000000000000000000" pitchFamily="2" charset="2"/>
              <a:buChar char="Ø"/>
            </a:pPr>
            <a:r>
              <a:rPr lang="en-US" sz="2100" b="1" dirty="0"/>
              <a:t>message integrity</a:t>
            </a:r>
          </a:p>
          <a:p>
            <a:pPr lvl="1" eaLnBrk="1" hangingPunct="1">
              <a:buFont typeface="Arial" panose="020B0604020202020204" pitchFamily="34" charset="0"/>
              <a:buChar char="•"/>
            </a:pPr>
            <a:r>
              <a:rPr lang="en-US" sz="2100" dirty="0"/>
              <a:t>using a MAC with shared secret key</a:t>
            </a:r>
          </a:p>
          <a:p>
            <a:pPr lvl="1" eaLnBrk="1" hangingPunct="1">
              <a:buFont typeface="Arial" panose="020B0604020202020204" pitchFamily="34" charset="0"/>
              <a:buChar char="•"/>
            </a:pPr>
            <a:r>
              <a:rPr lang="en-US" sz="2100" dirty="0"/>
              <a:t>like HMAC but with different padding</a:t>
            </a:r>
            <a:endParaRPr lang="en-AU" sz="2100" dirty="0"/>
          </a:p>
          <a:p>
            <a:endParaRPr lang="en-US" dirty="0"/>
          </a:p>
        </p:txBody>
      </p:sp>
      <p:pic>
        <p:nvPicPr>
          <p:cNvPr id="4" name="Picture 3" descr="Ch17. SSL Protocol O#1A558B.pdf                                00156198  Mnementh                      BEAE7A2F:">
            <a:extLst>
              <a:ext uri="{FF2B5EF4-FFF2-40B4-BE49-F238E27FC236}">
                <a16:creationId xmlns:a16="http://schemas.microsoft.com/office/drawing/2014/main" id="{C29622F4-F18C-44AE-961A-D7700DF7E3C0}"/>
              </a:ext>
            </a:extLst>
          </p:cNvPr>
          <p:cNvPicPr>
            <a:picLocks noChangeAspect="1" noChangeArrowheads="1"/>
          </p:cNvPicPr>
          <p:nvPr/>
        </p:nvPicPr>
        <p:blipFill>
          <a:blip r:embed="rId2" cstate="print"/>
          <a:srcRect t="9265" b="18529"/>
          <a:stretch>
            <a:fillRect/>
          </a:stretch>
        </p:blipFill>
        <p:spPr bwMode="auto">
          <a:xfrm>
            <a:off x="7699880" y="3323303"/>
            <a:ext cx="4492120" cy="2506261"/>
          </a:xfrm>
          <a:prstGeom prst="rect">
            <a:avLst/>
          </a:prstGeom>
          <a:noFill/>
          <a:ln w="9525">
            <a:noFill/>
            <a:miter lim="800000"/>
            <a:headEnd/>
            <a:tailEnd/>
          </a:ln>
        </p:spPr>
      </p:pic>
    </p:spTree>
    <p:extLst>
      <p:ext uri="{BB962C8B-B14F-4D97-AF65-F5344CB8AC3E}">
        <p14:creationId xmlns:p14="http://schemas.microsoft.com/office/powerpoint/2010/main" val="14827745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71669-98A4-5039-531B-6D42BE0A4984}"/>
              </a:ext>
            </a:extLst>
          </p:cNvPr>
          <p:cNvSpPr>
            <a:spLocks noGrp="1"/>
          </p:cNvSpPr>
          <p:nvPr>
            <p:ph type="title"/>
          </p:nvPr>
        </p:nvSpPr>
        <p:spPr/>
        <p:txBody>
          <a:bodyPr/>
          <a:lstStyle/>
          <a:p>
            <a:r>
              <a:rPr lang="en-US" dirty="0"/>
              <a:t>SSL Protocols</a:t>
            </a:r>
          </a:p>
        </p:txBody>
      </p:sp>
      <p:sp>
        <p:nvSpPr>
          <p:cNvPr id="3" name="Content Placeholder 2">
            <a:extLst>
              <a:ext uri="{FF2B5EF4-FFF2-40B4-BE49-F238E27FC236}">
                <a16:creationId xmlns:a16="http://schemas.microsoft.com/office/drawing/2014/main" id="{6992FDA7-173C-9C82-7E3B-2DFFF886391E}"/>
              </a:ext>
            </a:extLst>
          </p:cNvPr>
          <p:cNvSpPr>
            <a:spLocks noGrp="1"/>
          </p:cNvSpPr>
          <p:nvPr>
            <p:ph idx="1"/>
          </p:nvPr>
        </p:nvSpPr>
        <p:spPr>
          <a:xfrm>
            <a:off x="1587710" y="1700981"/>
            <a:ext cx="9486690" cy="4701657"/>
          </a:xfrm>
        </p:spPr>
        <p:txBody>
          <a:bodyPr>
            <a:normAutofit lnSpcReduction="10000"/>
          </a:bodyPr>
          <a:lstStyle/>
          <a:p>
            <a:pPr marL="457200" indent="-457200">
              <a:buFont typeface="Wingdings" panose="05000000000000000000" pitchFamily="2" charset="2"/>
              <a:buChar char="Ø"/>
            </a:pPr>
            <a:r>
              <a:rPr lang="en-US" sz="2000" dirty="0">
                <a:solidFill>
                  <a:srgbClr val="FFFFFF"/>
                </a:solidFill>
              </a:rPr>
              <a:t>SSL Change Cipher Spec Protocol </a:t>
            </a:r>
          </a:p>
          <a:p>
            <a:pPr marL="457200" indent="-457200">
              <a:buFont typeface="Wingdings" panose="05000000000000000000" pitchFamily="2" charset="2"/>
              <a:buChar char="Ø"/>
            </a:pPr>
            <a:r>
              <a:rPr lang="en-US" sz="1700" dirty="0"/>
              <a:t>one of 3 SSL specific protocols which use the SSL Record protocol</a:t>
            </a:r>
          </a:p>
          <a:p>
            <a:pPr marL="685800" lvl="1" indent="-457200">
              <a:buFont typeface="Wingdings" panose="05000000000000000000" pitchFamily="2" charset="2"/>
              <a:buChar char="Ø"/>
            </a:pPr>
            <a:r>
              <a:rPr lang="en-US" sz="1700" dirty="0"/>
              <a:t>a single message causes pending state to become current</a:t>
            </a:r>
          </a:p>
          <a:p>
            <a:pPr marL="685800" lvl="1" indent="-457200">
              <a:buFont typeface="Wingdings" panose="05000000000000000000" pitchFamily="2" charset="2"/>
              <a:buChar char="Ø"/>
            </a:pPr>
            <a:r>
              <a:rPr lang="en-US" sz="1700" dirty="0"/>
              <a:t>hence updating the cipher suite in use</a:t>
            </a:r>
            <a:endParaRPr lang="en-AU" sz="1700" dirty="0"/>
          </a:p>
          <a:p>
            <a:r>
              <a:rPr lang="en-US" sz="2400" dirty="0">
                <a:solidFill>
                  <a:srgbClr val="FFFFFF"/>
                </a:solidFill>
              </a:rPr>
              <a:t>SSL Alert Protocol </a:t>
            </a:r>
          </a:p>
          <a:p>
            <a:r>
              <a:rPr lang="en-US" sz="1600" dirty="0">
                <a:ea typeface="+mn-ea"/>
                <a:cs typeface="+mn-cs"/>
              </a:rPr>
              <a:t>conveys SSL-related alerts to peer entity</a:t>
            </a:r>
          </a:p>
          <a:p>
            <a:pPr lvl="1">
              <a:buFont typeface="Wingdings" panose="05000000000000000000" pitchFamily="2" charset="2"/>
              <a:buChar char="Ø"/>
              <a:defRPr/>
            </a:pPr>
            <a:r>
              <a:rPr lang="en-US" sz="1600" dirty="0">
                <a:ea typeface="+mn-ea"/>
                <a:cs typeface="+mn-cs"/>
              </a:rPr>
              <a:t>Severity </a:t>
            </a:r>
            <a:r>
              <a:rPr lang="en-US" sz="1700" dirty="0"/>
              <a:t>warning or fatal</a:t>
            </a:r>
          </a:p>
          <a:p>
            <a:pPr lvl="1">
              <a:buFont typeface="Wingdings" panose="05000000000000000000" pitchFamily="2" charset="2"/>
              <a:buChar char="Ø"/>
              <a:defRPr/>
            </a:pPr>
            <a:r>
              <a:rPr lang="en-US" sz="1600" dirty="0">
                <a:ea typeface="+mn-ea"/>
                <a:cs typeface="+mn-cs"/>
              </a:rPr>
              <a:t>specific alert</a:t>
            </a:r>
          </a:p>
          <a:p>
            <a:pPr lvl="3">
              <a:defRPr/>
            </a:pPr>
            <a:r>
              <a:rPr lang="en-AU" sz="1700" dirty="0"/>
              <a:t>fatal: unexpected message, bad record mac, decompression failure, handshake failure, illegal parameter</a:t>
            </a:r>
          </a:p>
          <a:p>
            <a:pPr lvl="3">
              <a:defRPr/>
            </a:pPr>
            <a:r>
              <a:rPr lang="en-AU" sz="1700" dirty="0"/>
              <a:t>warning: close notify, no certificate, bad certificate, unsupported certificate, certificate revoked, certificate expired, certificate unknown</a:t>
            </a:r>
          </a:p>
          <a:p>
            <a:pPr lvl="1">
              <a:buFont typeface="Wingdings" panose="05000000000000000000" pitchFamily="2" charset="2"/>
              <a:buChar char="Ø"/>
              <a:defRPr/>
            </a:pPr>
            <a:r>
              <a:rPr lang="en-US" sz="1600" dirty="0">
                <a:ea typeface="+mn-ea"/>
                <a:cs typeface="+mn-cs"/>
              </a:rPr>
              <a:t>compressed &amp; encrypted like all SSL data</a:t>
            </a:r>
            <a:endParaRPr lang="en-US" dirty="0"/>
          </a:p>
        </p:txBody>
      </p:sp>
      <p:pic>
        <p:nvPicPr>
          <p:cNvPr id="4" name="Picture 3">
            <a:extLst>
              <a:ext uri="{FF2B5EF4-FFF2-40B4-BE49-F238E27FC236}">
                <a16:creationId xmlns:a16="http://schemas.microsoft.com/office/drawing/2014/main" id="{2B39D03E-5F39-4957-AD70-58229D0570BD}"/>
              </a:ext>
            </a:extLst>
          </p:cNvPr>
          <p:cNvPicPr>
            <a:picLocks noChangeAspect="1"/>
          </p:cNvPicPr>
          <p:nvPr/>
        </p:nvPicPr>
        <p:blipFill>
          <a:blip r:embed="rId2" cstate="print"/>
          <a:srcRect/>
          <a:stretch>
            <a:fillRect/>
          </a:stretch>
        </p:blipFill>
        <p:spPr bwMode="auto">
          <a:xfrm>
            <a:off x="9919520" y="1700981"/>
            <a:ext cx="1859526" cy="1109717"/>
          </a:xfrm>
          <a:prstGeom prst="rect">
            <a:avLst/>
          </a:prstGeom>
          <a:noFill/>
          <a:ln w="9525">
            <a:noFill/>
            <a:miter lim="800000"/>
            <a:headEnd/>
            <a:tailEnd/>
          </a:ln>
        </p:spPr>
      </p:pic>
      <p:pic>
        <p:nvPicPr>
          <p:cNvPr id="5" name="Picture 4">
            <a:extLst>
              <a:ext uri="{FF2B5EF4-FFF2-40B4-BE49-F238E27FC236}">
                <a16:creationId xmlns:a16="http://schemas.microsoft.com/office/drawing/2014/main" id="{A04DBF97-6121-4510-AD8F-8E3299C2C52B}"/>
              </a:ext>
            </a:extLst>
          </p:cNvPr>
          <p:cNvPicPr>
            <a:picLocks noChangeAspect="1"/>
          </p:cNvPicPr>
          <p:nvPr/>
        </p:nvPicPr>
        <p:blipFill>
          <a:blip r:embed="rId3" cstate="print"/>
          <a:srcRect/>
          <a:stretch>
            <a:fillRect/>
          </a:stretch>
        </p:blipFill>
        <p:spPr bwMode="auto">
          <a:xfrm>
            <a:off x="10138083" y="2946909"/>
            <a:ext cx="1422400" cy="1257300"/>
          </a:xfrm>
          <a:prstGeom prst="rect">
            <a:avLst/>
          </a:prstGeom>
          <a:noFill/>
          <a:ln w="9525">
            <a:noFill/>
            <a:miter lim="800000"/>
            <a:headEnd/>
            <a:tailEnd/>
          </a:ln>
        </p:spPr>
      </p:pic>
    </p:spTree>
    <p:extLst>
      <p:ext uri="{BB962C8B-B14F-4D97-AF65-F5344CB8AC3E}">
        <p14:creationId xmlns:p14="http://schemas.microsoft.com/office/powerpoint/2010/main" val="18793799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4B5A9-15BD-8740-5ABC-3CD691F96690}"/>
              </a:ext>
            </a:extLst>
          </p:cNvPr>
          <p:cNvSpPr>
            <a:spLocks noGrp="1"/>
          </p:cNvSpPr>
          <p:nvPr>
            <p:ph type="title"/>
          </p:nvPr>
        </p:nvSpPr>
        <p:spPr/>
        <p:txBody>
          <a:bodyPr/>
          <a:lstStyle/>
          <a:p>
            <a:r>
              <a:rPr lang="en-US" sz="4400" dirty="0">
                <a:solidFill>
                  <a:srgbClr val="FFFFFF"/>
                </a:solidFill>
              </a:rPr>
              <a:t>SSL Handshake Protocol</a:t>
            </a:r>
            <a:endParaRPr lang="en-US" dirty="0"/>
          </a:p>
        </p:txBody>
      </p:sp>
      <p:sp>
        <p:nvSpPr>
          <p:cNvPr id="3" name="Content Placeholder 2">
            <a:extLst>
              <a:ext uri="{FF2B5EF4-FFF2-40B4-BE49-F238E27FC236}">
                <a16:creationId xmlns:a16="http://schemas.microsoft.com/office/drawing/2014/main" id="{B9298456-BB1D-FDF6-6A56-FE4C80DBA402}"/>
              </a:ext>
            </a:extLst>
          </p:cNvPr>
          <p:cNvSpPr>
            <a:spLocks noGrp="1"/>
          </p:cNvSpPr>
          <p:nvPr>
            <p:ph idx="1"/>
          </p:nvPr>
        </p:nvSpPr>
        <p:spPr/>
        <p:txBody>
          <a:bodyPr/>
          <a:lstStyle/>
          <a:p>
            <a:pPr eaLnBrk="1" hangingPunct="1">
              <a:buFont typeface="Wingdings" panose="05000000000000000000" pitchFamily="2" charset="2"/>
              <a:buChar char="Ø"/>
              <a:defRPr/>
            </a:pPr>
            <a:r>
              <a:rPr lang="en-AU" sz="2000" dirty="0">
                <a:ea typeface="+mn-ea"/>
                <a:cs typeface="+mn-cs"/>
              </a:rPr>
              <a:t>allows server &amp; client to:</a:t>
            </a:r>
          </a:p>
          <a:p>
            <a:pPr lvl="1" eaLnBrk="1" hangingPunct="1">
              <a:buFont typeface="Arial" panose="020B0604020202020204" pitchFamily="34" charset="0"/>
              <a:buChar char="•"/>
              <a:defRPr/>
            </a:pPr>
            <a:r>
              <a:rPr lang="en-AU" sz="2000" dirty="0"/>
              <a:t>authenticate each other</a:t>
            </a:r>
          </a:p>
          <a:p>
            <a:pPr lvl="1" eaLnBrk="1" hangingPunct="1">
              <a:buFont typeface="Arial" panose="020B0604020202020204" pitchFamily="34" charset="0"/>
              <a:buChar char="•"/>
              <a:defRPr/>
            </a:pPr>
            <a:r>
              <a:rPr lang="en-AU" sz="2000" dirty="0"/>
              <a:t>to negotiate encryption &amp; MAC algorithms</a:t>
            </a:r>
          </a:p>
          <a:p>
            <a:pPr lvl="1" eaLnBrk="1" hangingPunct="1">
              <a:buFont typeface="Arial" panose="020B0604020202020204" pitchFamily="34" charset="0"/>
              <a:buChar char="•"/>
              <a:defRPr/>
            </a:pPr>
            <a:r>
              <a:rPr lang="en-AU" sz="2000" dirty="0"/>
              <a:t>to negotiate cryptographic keys to be used</a:t>
            </a:r>
          </a:p>
          <a:p>
            <a:pPr eaLnBrk="1" hangingPunct="1">
              <a:buFont typeface="Wingdings" panose="05000000000000000000" pitchFamily="2" charset="2"/>
              <a:buChar char="Ø"/>
              <a:defRPr/>
            </a:pPr>
            <a:r>
              <a:rPr lang="en-US" sz="2000" dirty="0">
                <a:ea typeface="+mn-ea"/>
                <a:cs typeface="+mn-cs"/>
              </a:rPr>
              <a:t>comprises a series of messages in four phases</a:t>
            </a:r>
          </a:p>
          <a:p>
            <a:pPr marL="990600" lvl="1" indent="-533400" eaLnBrk="1" hangingPunct="1">
              <a:buFont typeface="Times" pitchFamily="-107" charset="0"/>
              <a:buAutoNum type="arabicPeriod"/>
              <a:defRPr/>
            </a:pPr>
            <a:r>
              <a:rPr lang="en-AU" sz="2000" dirty="0"/>
              <a:t>Establish Security Capabilities</a:t>
            </a:r>
          </a:p>
          <a:p>
            <a:pPr marL="990600" lvl="1" indent="-533400" eaLnBrk="1" hangingPunct="1">
              <a:buFont typeface="Times" pitchFamily="-107" charset="0"/>
              <a:buAutoNum type="arabicPeriod"/>
              <a:defRPr/>
            </a:pPr>
            <a:r>
              <a:rPr lang="en-AU" sz="2000" dirty="0"/>
              <a:t>Server Authentication and Key Exchange</a:t>
            </a:r>
          </a:p>
          <a:p>
            <a:pPr marL="990600" lvl="1" indent="-533400" eaLnBrk="1" hangingPunct="1">
              <a:buFont typeface="Times" pitchFamily="-107" charset="0"/>
              <a:buAutoNum type="arabicPeriod"/>
              <a:defRPr/>
            </a:pPr>
            <a:r>
              <a:rPr lang="en-AU" sz="2000" dirty="0"/>
              <a:t>Client Authentication and Key Exchange</a:t>
            </a:r>
          </a:p>
          <a:p>
            <a:pPr marL="990600" lvl="1" indent="-533400" eaLnBrk="1" hangingPunct="1">
              <a:buFont typeface="Times" pitchFamily="-107" charset="0"/>
              <a:buAutoNum type="arabicPeriod"/>
              <a:defRPr/>
            </a:pPr>
            <a:r>
              <a:rPr lang="en-AU" sz="2000" dirty="0"/>
              <a:t>Finish</a:t>
            </a:r>
          </a:p>
          <a:p>
            <a:endParaRPr lang="en-US" dirty="0"/>
          </a:p>
        </p:txBody>
      </p:sp>
      <p:pic>
        <p:nvPicPr>
          <p:cNvPr id="4" name="Picture 3">
            <a:extLst>
              <a:ext uri="{FF2B5EF4-FFF2-40B4-BE49-F238E27FC236}">
                <a16:creationId xmlns:a16="http://schemas.microsoft.com/office/drawing/2014/main" id="{30CC103C-FCD3-4A39-9D1A-48DBB88DAF04}"/>
              </a:ext>
            </a:extLst>
          </p:cNvPr>
          <p:cNvPicPr>
            <a:picLocks noChangeAspect="1"/>
          </p:cNvPicPr>
          <p:nvPr/>
        </p:nvPicPr>
        <p:blipFill>
          <a:blip r:embed="rId2" cstate="print"/>
          <a:srcRect/>
          <a:stretch>
            <a:fillRect/>
          </a:stretch>
        </p:blipFill>
        <p:spPr bwMode="auto">
          <a:xfrm>
            <a:off x="7902472" y="1383064"/>
            <a:ext cx="3522612" cy="997554"/>
          </a:xfrm>
          <a:prstGeom prst="rect">
            <a:avLst/>
          </a:prstGeom>
          <a:noFill/>
          <a:ln w="9525">
            <a:noFill/>
            <a:miter lim="800000"/>
            <a:headEnd/>
            <a:tailEnd/>
          </a:ln>
        </p:spPr>
      </p:pic>
      <p:pic>
        <p:nvPicPr>
          <p:cNvPr id="5" name="Picture 4">
            <a:extLst>
              <a:ext uri="{FF2B5EF4-FFF2-40B4-BE49-F238E27FC236}">
                <a16:creationId xmlns:a16="http://schemas.microsoft.com/office/drawing/2014/main" id="{D85F6245-A210-4577-B65E-03F8C0C88ABC}"/>
              </a:ext>
            </a:extLst>
          </p:cNvPr>
          <p:cNvPicPr>
            <a:picLocks noChangeAspect="1"/>
          </p:cNvPicPr>
          <p:nvPr/>
        </p:nvPicPr>
        <p:blipFill>
          <a:blip r:embed="rId3" cstate="print"/>
          <a:srcRect/>
          <a:stretch>
            <a:fillRect/>
          </a:stretch>
        </p:blipFill>
        <p:spPr bwMode="auto">
          <a:xfrm>
            <a:off x="7902472" y="2534853"/>
            <a:ext cx="3522612" cy="4295845"/>
          </a:xfrm>
          <a:prstGeom prst="rect">
            <a:avLst/>
          </a:prstGeom>
          <a:noFill/>
          <a:ln w="9525">
            <a:noFill/>
            <a:miter lim="800000"/>
            <a:headEnd/>
            <a:tailEnd/>
          </a:ln>
        </p:spPr>
      </p:pic>
    </p:spTree>
    <p:extLst>
      <p:ext uri="{BB962C8B-B14F-4D97-AF65-F5344CB8AC3E}">
        <p14:creationId xmlns:p14="http://schemas.microsoft.com/office/powerpoint/2010/main" val="16007127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2D911-84D3-E39A-FCFB-1065AEA8E27C}"/>
              </a:ext>
            </a:extLst>
          </p:cNvPr>
          <p:cNvSpPr>
            <a:spLocks noGrp="1"/>
          </p:cNvSpPr>
          <p:nvPr>
            <p:ph type="title"/>
          </p:nvPr>
        </p:nvSpPr>
        <p:spPr/>
        <p:txBody>
          <a:bodyPr/>
          <a:lstStyle/>
          <a:p>
            <a:r>
              <a:rPr lang="en-US" sz="4400" dirty="0">
                <a:solidFill>
                  <a:srgbClr val="FFFFFF"/>
                </a:solidFill>
                <a:ea typeface="+mj-ea"/>
                <a:cs typeface="+mj-cs"/>
              </a:rPr>
              <a:t>Cryptographic Computations</a:t>
            </a:r>
            <a:endParaRPr lang="en-US" dirty="0"/>
          </a:p>
        </p:txBody>
      </p:sp>
      <p:sp>
        <p:nvSpPr>
          <p:cNvPr id="3" name="Content Placeholder 2">
            <a:extLst>
              <a:ext uri="{FF2B5EF4-FFF2-40B4-BE49-F238E27FC236}">
                <a16:creationId xmlns:a16="http://schemas.microsoft.com/office/drawing/2014/main" id="{B67430A8-EE5C-8798-63B3-3908C024B761}"/>
              </a:ext>
            </a:extLst>
          </p:cNvPr>
          <p:cNvSpPr>
            <a:spLocks noGrp="1"/>
          </p:cNvSpPr>
          <p:nvPr>
            <p:ph idx="1"/>
          </p:nvPr>
        </p:nvSpPr>
        <p:spPr/>
        <p:txBody>
          <a:bodyPr>
            <a:normAutofit fontScale="85000" lnSpcReduction="10000"/>
          </a:bodyPr>
          <a:lstStyle/>
          <a:p>
            <a:pPr eaLnBrk="1" hangingPunct="1">
              <a:buFont typeface="Wingdings" panose="05000000000000000000" pitchFamily="2" charset="2"/>
              <a:buChar char="Ø"/>
              <a:defRPr/>
            </a:pPr>
            <a:r>
              <a:rPr lang="en-US" sz="1900" kern="1200" dirty="0">
                <a:ea typeface="+mn-ea"/>
                <a:cs typeface="+mn-cs"/>
              </a:rPr>
              <a:t>master secret creation</a:t>
            </a:r>
          </a:p>
          <a:p>
            <a:pPr lvl="1" eaLnBrk="1" hangingPunct="1">
              <a:buFont typeface="Arial" panose="020B0604020202020204" pitchFamily="34" charset="0"/>
              <a:buChar char="•"/>
              <a:defRPr/>
            </a:pPr>
            <a:r>
              <a:rPr lang="en-US" sz="1900" kern="1200" dirty="0"/>
              <a:t>a one-time 48-byte value</a:t>
            </a:r>
          </a:p>
          <a:p>
            <a:pPr lvl="1" eaLnBrk="1" hangingPunct="1">
              <a:buFont typeface="Arial" panose="020B0604020202020204" pitchFamily="34" charset="0"/>
              <a:buChar char="•"/>
              <a:defRPr/>
            </a:pPr>
            <a:r>
              <a:rPr lang="en-US" sz="1900" kern="1200" dirty="0"/>
              <a:t>generated using secure key exchange (RSA / Diffie-Hellman) and then hashing information.</a:t>
            </a:r>
            <a:endParaRPr lang="en-US" sz="1900" kern="1200" dirty="0">
              <a:ea typeface="+mn-ea"/>
              <a:cs typeface="+mn-cs"/>
            </a:endParaRPr>
          </a:p>
          <a:p>
            <a:pPr eaLnBrk="1" hangingPunct="1">
              <a:buFont typeface="Wingdings" panose="05000000000000000000" pitchFamily="2" charset="2"/>
              <a:buChar char="Ø"/>
              <a:defRPr/>
            </a:pPr>
            <a:r>
              <a:rPr lang="en-US" sz="1900" kern="1200" dirty="0">
                <a:ea typeface="+mn-ea"/>
                <a:cs typeface="+mn-cs"/>
              </a:rPr>
              <a:t>generation of cryptographic parameters</a:t>
            </a:r>
          </a:p>
          <a:p>
            <a:pPr lvl="1" eaLnBrk="1" hangingPunct="1">
              <a:buFont typeface="Arial" panose="020B0604020202020204" pitchFamily="34" charset="0"/>
              <a:buChar char="•"/>
              <a:defRPr/>
            </a:pPr>
            <a:r>
              <a:rPr lang="en-US" sz="1900" kern="1200" dirty="0"/>
              <a:t>client write MAC secret</a:t>
            </a:r>
          </a:p>
          <a:p>
            <a:pPr lvl="1" eaLnBrk="1" hangingPunct="1">
              <a:buFont typeface="Arial" panose="020B0604020202020204" pitchFamily="34" charset="0"/>
              <a:buChar char="•"/>
              <a:defRPr/>
            </a:pPr>
            <a:r>
              <a:rPr lang="en-US" sz="1900" kern="1200" dirty="0"/>
              <a:t> a server write MAC secret</a:t>
            </a:r>
          </a:p>
          <a:p>
            <a:pPr lvl="1" eaLnBrk="1" hangingPunct="1">
              <a:buFont typeface="Arial" panose="020B0604020202020204" pitchFamily="34" charset="0"/>
              <a:buChar char="•"/>
              <a:defRPr/>
            </a:pPr>
            <a:r>
              <a:rPr lang="en-US" sz="1900" kern="1200" dirty="0"/>
              <a:t> a client write key</a:t>
            </a:r>
          </a:p>
          <a:p>
            <a:pPr lvl="1" eaLnBrk="1" hangingPunct="1">
              <a:buFont typeface="Arial" panose="020B0604020202020204" pitchFamily="34" charset="0"/>
              <a:buChar char="•"/>
              <a:defRPr/>
            </a:pPr>
            <a:r>
              <a:rPr lang="en-US" sz="1900" kern="1200" dirty="0"/>
              <a:t> a server write key</a:t>
            </a:r>
          </a:p>
          <a:p>
            <a:pPr lvl="1" eaLnBrk="1" hangingPunct="1">
              <a:buFont typeface="Arial" panose="020B0604020202020204" pitchFamily="34" charset="0"/>
              <a:buChar char="•"/>
              <a:defRPr/>
            </a:pPr>
            <a:r>
              <a:rPr lang="en-US" sz="1900" kern="1200" dirty="0"/>
              <a:t> a client write IV</a:t>
            </a:r>
          </a:p>
          <a:p>
            <a:pPr lvl="1" eaLnBrk="1" hangingPunct="1">
              <a:buFont typeface="Arial" panose="020B0604020202020204" pitchFamily="34" charset="0"/>
              <a:buChar char="•"/>
              <a:defRPr/>
            </a:pPr>
            <a:r>
              <a:rPr lang="en-US" sz="1900" kern="1200" dirty="0"/>
              <a:t> and a server write IV</a:t>
            </a:r>
          </a:p>
          <a:p>
            <a:pPr marL="228600" lvl="1" indent="0" eaLnBrk="1" hangingPunct="1">
              <a:buNone/>
              <a:defRPr/>
            </a:pPr>
            <a:r>
              <a:rPr lang="en-US" sz="1900" kern="1200" dirty="0">
                <a:ea typeface="+mn-ea"/>
                <a:cs typeface="+mn-cs"/>
              </a:rPr>
              <a:t>these 6 secrets are </a:t>
            </a:r>
            <a:r>
              <a:rPr lang="en-US" sz="1900" kern="1200" dirty="0"/>
              <a:t>generated by hashing the master secret using a simple algorithm and a hash function.</a:t>
            </a:r>
            <a:endParaRPr lang="en-US" sz="1900" dirty="0"/>
          </a:p>
          <a:p>
            <a:endParaRPr lang="en-US" dirty="0"/>
          </a:p>
        </p:txBody>
      </p:sp>
    </p:spTree>
    <p:extLst>
      <p:ext uri="{BB962C8B-B14F-4D97-AF65-F5344CB8AC3E}">
        <p14:creationId xmlns:p14="http://schemas.microsoft.com/office/powerpoint/2010/main" val="26201149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910A0-7608-ABA4-5934-0ED350A74032}"/>
              </a:ext>
            </a:extLst>
          </p:cNvPr>
          <p:cNvSpPr>
            <a:spLocks noGrp="1"/>
          </p:cNvSpPr>
          <p:nvPr>
            <p:ph type="title"/>
          </p:nvPr>
        </p:nvSpPr>
        <p:spPr/>
        <p:txBody>
          <a:bodyPr/>
          <a:lstStyle/>
          <a:p>
            <a:r>
              <a:rPr lang="en-US" sz="4400" dirty="0">
                <a:solidFill>
                  <a:srgbClr val="FFFFFF"/>
                </a:solidFill>
              </a:rPr>
              <a:t>TLS (Transport Layer Security)</a:t>
            </a:r>
            <a:endParaRPr lang="en-US" dirty="0"/>
          </a:p>
        </p:txBody>
      </p:sp>
      <p:sp>
        <p:nvSpPr>
          <p:cNvPr id="3" name="Content Placeholder 2">
            <a:extLst>
              <a:ext uri="{FF2B5EF4-FFF2-40B4-BE49-F238E27FC236}">
                <a16:creationId xmlns:a16="http://schemas.microsoft.com/office/drawing/2014/main" id="{39442411-598D-B4F2-B2D5-4574B8BCC796}"/>
              </a:ext>
            </a:extLst>
          </p:cNvPr>
          <p:cNvSpPr>
            <a:spLocks noGrp="1"/>
          </p:cNvSpPr>
          <p:nvPr>
            <p:ph idx="1"/>
          </p:nvPr>
        </p:nvSpPr>
        <p:spPr/>
        <p:txBody>
          <a:bodyPr/>
          <a:lstStyle/>
          <a:p>
            <a:pPr eaLnBrk="1" hangingPunct="1">
              <a:lnSpc>
                <a:spcPct val="90000"/>
              </a:lnSpc>
              <a:buFont typeface="Wingdings" panose="05000000000000000000" pitchFamily="2" charset="2"/>
              <a:buChar char="Ø"/>
            </a:pPr>
            <a:r>
              <a:rPr lang="en-US" sz="2100" dirty="0"/>
              <a:t>like SSLv3</a:t>
            </a:r>
          </a:p>
          <a:p>
            <a:pPr eaLnBrk="1" hangingPunct="1">
              <a:lnSpc>
                <a:spcPct val="90000"/>
              </a:lnSpc>
              <a:buFont typeface="Wingdings" panose="05000000000000000000" pitchFamily="2" charset="2"/>
              <a:buChar char="Ø"/>
            </a:pPr>
            <a:r>
              <a:rPr lang="en-US" sz="2100" dirty="0"/>
              <a:t>with minor differences</a:t>
            </a:r>
          </a:p>
          <a:p>
            <a:pPr lvl="1" eaLnBrk="1" hangingPunct="1">
              <a:lnSpc>
                <a:spcPct val="90000"/>
              </a:lnSpc>
              <a:buFont typeface="Arial" panose="020B0604020202020204" pitchFamily="34" charset="0"/>
              <a:buChar char="•"/>
            </a:pPr>
            <a:r>
              <a:rPr lang="en-US" sz="2100" dirty="0"/>
              <a:t>in record format version number</a:t>
            </a:r>
          </a:p>
          <a:p>
            <a:pPr lvl="1" eaLnBrk="1" hangingPunct="1">
              <a:lnSpc>
                <a:spcPct val="90000"/>
              </a:lnSpc>
              <a:buFont typeface="Arial" panose="020B0604020202020204" pitchFamily="34" charset="0"/>
              <a:buChar char="•"/>
            </a:pPr>
            <a:r>
              <a:rPr lang="en-US" sz="2100" dirty="0"/>
              <a:t>uses HMAC for MAC</a:t>
            </a:r>
          </a:p>
          <a:p>
            <a:pPr lvl="1" eaLnBrk="1" hangingPunct="1">
              <a:lnSpc>
                <a:spcPct val="90000"/>
              </a:lnSpc>
              <a:buFont typeface="Arial" panose="020B0604020202020204" pitchFamily="34" charset="0"/>
              <a:buChar char="•"/>
            </a:pPr>
            <a:r>
              <a:rPr lang="en-US" sz="2100" dirty="0"/>
              <a:t>a pseudo-random function expands secrets</a:t>
            </a:r>
          </a:p>
          <a:p>
            <a:pPr lvl="2" eaLnBrk="1" hangingPunct="1">
              <a:lnSpc>
                <a:spcPct val="90000"/>
              </a:lnSpc>
              <a:buFont typeface="Wingdings" panose="05000000000000000000" pitchFamily="2" charset="2"/>
              <a:buChar char="§"/>
            </a:pPr>
            <a:r>
              <a:rPr lang="en-US" sz="2100" dirty="0"/>
              <a:t>based on HMAC using SHA-1 or MD5</a:t>
            </a:r>
          </a:p>
          <a:p>
            <a:pPr lvl="1" eaLnBrk="1" hangingPunct="1">
              <a:lnSpc>
                <a:spcPct val="90000"/>
              </a:lnSpc>
              <a:buFont typeface="Arial" panose="020B0604020202020204" pitchFamily="34" charset="0"/>
              <a:buChar char="•"/>
            </a:pPr>
            <a:r>
              <a:rPr lang="en-US" sz="2100" dirty="0"/>
              <a:t>has additional alert codes</a:t>
            </a:r>
          </a:p>
          <a:p>
            <a:pPr lvl="1" eaLnBrk="1" hangingPunct="1">
              <a:lnSpc>
                <a:spcPct val="90000"/>
              </a:lnSpc>
              <a:buFont typeface="Arial" panose="020B0604020202020204" pitchFamily="34" charset="0"/>
              <a:buChar char="•"/>
            </a:pPr>
            <a:r>
              <a:rPr lang="en-US" sz="2100" dirty="0"/>
              <a:t>some changes in supported ciphers</a:t>
            </a:r>
          </a:p>
          <a:p>
            <a:pPr lvl="1" eaLnBrk="1" hangingPunct="1">
              <a:lnSpc>
                <a:spcPct val="90000"/>
              </a:lnSpc>
              <a:buFont typeface="Arial" panose="020B0604020202020204" pitchFamily="34" charset="0"/>
              <a:buChar char="•"/>
            </a:pPr>
            <a:r>
              <a:rPr lang="en-US" sz="2100" dirty="0"/>
              <a:t>changes in certificate types &amp; negotiations</a:t>
            </a:r>
          </a:p>
          <a:p>
            <a:pPr lvl="1" eaLnBrk="1" hangingPunct="1">
              <a:lnSpc>
                <a:spcPct val="90000"/>
              </a:lnSpc>
              <a:buFont typeface="Arial" panose="020B0604020202020204" pitchFamily="34" charset="0"/>
              <a:buChar char="•"/>
            </a:pPr>
            <a:r>
              <a:rPr lang="en-US" sz="2100" dirty="0"/>
              <a:t>changes in cryptographic computations &amp; padding</a:t>
            </a:r>
            <a:endParaRPr lang="en-US" dirty="0"/>
          </a:p>
        </p:txBody>
      </p:sp>
    </p:spTree>
    <p:extLst>
      <p:ext uri="{BB962C8B-B14F-4D97-AF65-F5344CB8AC3E}">
        <p14:creationId xmlns:p14="http://schemas.microsoft.com/office/powerpoint/2010/main" val="31241768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2FE84-108B-99E9-1B42-3BA5B79748FB}"/>
              </a:ext>
            </a:extLst>
          </p:cNvPr>
          <p:cNvSpPr>
            <a:spLocks noGrp="1"/>
          </p:cNvSpPr>
          <p:nvPr>
            <p:ph type="title"/>
          </p:nvPr>
        </p:nvSpPr>
        <p:spPr/>
        <p:txBody>
          <a:bodyPr/>
          <a:lstStyle/>
          <a:p>
            <a:r>
              <a:rPr lang="en-US" sz="4400" dirty="0">
                <a:solidFill>
                  <a:srgbClr val="FFFFFF"/>
                </a:solidFill>
                <a:ea typeface="+mj-ea"/>
                <a:cs typeface="+mj-cs"/>
              </a:rPr>
              <a:t>HTTPS</a:t>
            </a:r>
            <a:endParaRPr lang="en-US" dirty="0"/>
          </a:p>
        </p:txBody>
      </p:sp>
      <p:sp>
        <p:nvSpPr>
          <p:cNvPr id="3" name="Content Placeholder 2">
            <a:extLst>
              <a:ext uri="{FF2B5EF4-FFF2-40B4-BE49-F238E27FC236}">
                <a16:creationId xmlns:a16="http://schemas.microsoft.com/office/drawing/2014/main" id="{EE20D3E9-D57A-2757-3594-B30E741953F5}"/>
              </a:ext>
            </a:extLst>
          </p:cNvPr>
          <p:cNvSpPr>
            <a:spLocks noGrp="1"/>
          </p:cNvSpPr>
          <p:nvPr>
            <p:ph idx="1"/>
          </p:nvPr>
        </p:nvSpPr>
        <p:spPr>
          <a:xfrm>
            <a:off x="1587710" y="1633993"/>
            <a:ext cx="9486690" cy="4768645"/>
          </a:xfrm>
        </p:spPr>
        <p:txBody>
          <a:bodyPr>
            <a:normAutofit fontScale="85000" lnSpcReduction="20000"/>
          </a:bodyPr>
          <a:lstStyle/>
          <a:p>
            <a:r>
              <a:rPr lang="en-US" dirty="0"/>
              <a:t>HTTPS (HTTP over SSL) </a:t>
            </a:r>
          </a:p>
          <a:p>
            <a:r>
              <a:rPr lang="en-US" dirty="0"/>
              <a:t>combination of HTTP &amp; SSL/TLS to secure communications between browser &amp; server</a:t>
            </a:r>
          </a:p>
          <a:p>
            <a:r>
              <a:rPr lang="en-US" dirty="0"/>
              <a:t>Use port 443 rather than 80 for http</a:t>
            </a:r>
          </a:p>
          <a:p>
            <a:r>
              <a:rPr lang="en-US" dirty="0"/>
              <a:t>Encrypts URL, document contents, form data, cookies, HTTP headers</a:t>
            </a:r>
          </a:p>
          <a:p>
            <a:pPr eaLnBrk="1" hangingPunct="1">
              <a:buFont typeface="Wingdings" panose="05000000000000000000" pitchFamily="2" charset="2"/>
              <a:buChar char="Ø"/>
            </a:pPr>
            <a:r>
              <a:rPr lang="en-US" sz="2000" dirty="0"/>
              <a:t>For HTTPS, the agent acting as the HTTP client also acts as the TLS client. </a:t>
            </a:r>
          </a:p>
          <a:p>
            <a:pPr eaLnBrk="1" hangingPunct="1">
              <a:buFont typeface="Wingdings" panose="05000000000000000000" pitchFamily="2" charset="2"/>
              <a:buChar char="Ø"/>
            </a:pPr>
            <a:r>
              <a:rPr lang="en-US" sz="2000" dirty="0"/>
              <a:t>connection initiation</a:t>
            </a:r>
          </a:p>
          <a:p>
            <a:pPr lvl="1" eaLnBrk="1" hangingPunct="1">
              <a:buFont typeface="Arial" panose="020B0604020202020204" pitchFamily="34" charset="0"/>
              <a:buChar char="•"/>
            </a:pPr>
            <a:r>
              <a:rPr lang="en-US" sz="2000" dirty="0"/>
              <a:t>TLS handshake then HTTP request(s)</a:t>
            </a:r>
          </a:p>
          <a:p>
            <a:pPr eaLnBrk="1" hangingPunct="1">
              <a:buFont typeface="Wingdings" panose="05000000000000000000" pitchFamily="2" charset="2"/>
              <a:buChar char="Ø"/>
            </a:pPr>
            <a:r>
              <a:rPr lang="en-US" sz="2000" dirty="0"/>
              <a:t>connection closure</a:t>
            </a:r>
          </a:p>
          <a:p>
            <a:pPr lvl="1" eaLnBrk="1" hangingPunct="1">
              <a:buFont typeface="Arial" panose="020B0604020202020204" pitchFamily="34" charset="0"/>
              <a:buChar char="•"/>
            </a:pPr>
            <a:r>
              <a:rPr lang="en-US" sz="2000" dirty="0"/>
              <a:t>have “Connection: close” in HTTP record</a:t>
            </a:r>
          </a:p>
          <a:p>
            <a:pPr lvl="1" eaLnBrk="1" hangingPunct="1">
              <a:buFont typeface="Arial" panose="020B0604020202020204" pitchFamily="34" charset="0"/>
              <a:buChar char="•"/>
            </a:pPr>
            <a:r>
              <a:rPr lang="en-US" sz="2000" dirty="0"/>
              <a:t>TLS level exchange </a:t>
            </a:r>
            <a:r>
              <a:rPr lang="en-US" sz="2000" dirty="0" err="1"/>
              <a:t>close_notify</a:t>
            </a:r>
            <a:r>
              <a:rPr lang="en-US" sz="2000" dirty="0"/>
              <a:t> alerts</a:t>
            </a:r>
          </a:p>
          <a:p>
            <a:pPr lvl="1" eaLnBrk="1" hangingPunct="1">
              <a:buFont typeface="Arial" panose="020B0604020202020204" pitchFamily="34" charset="0"/>
              <a:buChar char="•"/>
            </a:pPr>
            <a:r>
              <a:rPr lang="en-US" sz="2000" dirty="0"/>
              <a:t>can then close TCP connection</a:t>
            </a:r>
          </a:p>
          <a:p>
            <a:pPr lvl="1" eaLnBrk="1" hangingPunct="1">
              <a:buFont typeface="Arial" panose="020B0604020202020204" pitchFamily="34" charset="0"/>
              <a:buChar char="•"/>
            </a:pPr>
            <a:r>
              <a:rPr lang="en-US" sz="2000" dirty="0"/>
              <a:t>must handle TCP close before alert exchange sent or completed</a:t>
            </a:r>
          </a:p>
          <a:p>
            <a:endParaRPr lang="en-US" dirty="0"/>
          </a:p>
          <a:p>
            <a:endParaRPr lang="en-US" dirty="0"/>
          </a:p>
          <a:p>
            <a:endParaRPr lang="en-US" dirty="0"/>
          </a:p>
        </p:txBody>
      </p:sp>
    </p:spTree>
    <p:extLst>
      <p:ext uri="{BB962C8B-B14F-4D97-AF65-F5344CB8AC3E}">
        <p14:creationId xmlns:p14="http://schemas.microsoft.com/office/powerpoint/2010/main" val="2684905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002DC-D926-5592-4867-8FAD0BC116D1}"/>
              </a:ext>
            </a:extLst>
          </p:cNvPr>
          <p:cNvSpPr>
            <a:spLocks noGrp="1"/>
          </p:cNvSpPr>
          <p:nvPr>
            <p:ph type="title"/>
          </p:nvPr>
        </p:nvSpPr>
        <p:spPr/>
        <p:txBody>
          <a:bodyPr/>
          <a:lstStyle/>
          <a:p>
            <a:r>
              <a:rPr lang="en-AU" sz="4400" dirty="0">
                <a:solidFill>
                  <a:srgbClr val="FFFFFF"/>
                </a:solidFill>
                <a:ea typeface="ＭＳ Ｐゴシック" pitchFamily="-107" charset="-128"/>
                <a:cs typeface="ＭＳ Ｐゴシック" pitchFamily="-107" charset="-128"/>
              </a:rPr>
              <a:t>Cipher Block Chaining (CBC) </a:t>
            </a:r>
            <a:endParaRPr lang="en-US" dirty="0"/>
          </a:p>
        </p:txBody>
      </p:sp>
      <p:sp>
        <p:nvSpPr>
          <p:cNvPr id="3" name="Content Placeholder 2">
            <a:extLst>
              <a:ext uri="{FF2B5EF4-FFF2-40B4-BE49-F238E27FC236}">
                <a16:creationId xmlns:a16="http://schemas.microsoft.com/office/drawing/2014/main" id="{2C584303-404B-DD8B-F5FD-1A989B942165}"/>
              </a:ext>
            </a:extLst>
          </p:cNvPr>
          <p:cNvSpPr>
            <a:spLocks noGrp="1"/>
          </p:cNvSpPr>
          <p:nvPr>
            <p:ph idx="1"/>
          </p:nvPr>
        </p:nvSpPr>
        <p:spPr>
          <a:xfrm>
            <a:off x="1587710" y="1248697"/>
            <a:ext cx="9486690" cy="5299587"/>
          </a:xfrm>
        </p:spPr>
        <p:txBody>
          <a:bodyPr>
            <a:normAutofit fontScale="62500" lnSpcReduction="20000"/>
          </a:bodyPr>
          <a:lstStyle/>
          <a:p>
            <a:pPr eaLnBrk="1" hangingPunct="1"/>
            <a:r>
              <a:rPr lang="en-AU" sz="2400" dirty="0">
                <a:ea typeface="ＭＳ Ｐゴシック" pitchFamily="-107" charset="-128"/>
              </a:rPr>
              <a:t>message is broken into blocks </a:t>
            </a:r>
          </a:p>
          <a:p>
            <a:pPr eaLnBrk="1" hangingPunct="1"/>
            <a:r>
              <a:rPr lang="en-AU" sz="2400" dirty="0">
                <a:ea typeface="ＭＳ Ｐゴシック" pitchFamily="-107" charset="-128"/>
              </a:rPr>
              <a:t>linked together in encryption operation </a:t>
            </a:r>
          </a:p>
          <a:p>
            <a:pPr eaLnBrk="1" hangingPunct="1"/>
            <a:r>
              <a:rPr lang="en-AU" sz="2400" dirty="0">
                <a:ea typeface="ＭＳ Ｐゴシック" pitchFamily="-107" charset="-128"/>
              </a:rPr>
              <a:t>each previous cipher blocks is chained with current plaintext block, hence name </a:t>
            </a:r>
          </a:p>
          <a:p>
            <a:pPr eaLnBrk="1" hangingPunct="1"/>
            <a:r>
              <a:rPr lang="en-AU" sz="2400" dirty="0">
                <a:ea typeface="ＭＳ Ｐゴシック" pitchFamily="-107" charset="-128"/>
              </a:rPr>
              <a:t>use Initial Vector (IV) to start process; </a:t>
            </a:r>
            <a:r>
              <a:rPr lang="en-AU" sz="2400" dirty="0" err="1">
                <a:ea typeface="ＭＳ Ｐゴシック" pitchFamily="-107" charset="-128"/>
              </a:rPr>
              <a:t>i</a:t>
            </a:r>
            <a:r>
              <a:rPr lang="en-AU" sz="2400" dirty="0">
                <a:ea typeface="ＭＳ Ｐゴシック" pitchFamily="-107" charset="-128"/>
              </a:rPr>
              <a:t>=1,2,3,…. </a:t>
            </a:r>
          </a:p>
          <a:p>
            <a:pPr lvl="1" eaLnBrk="1" hangingPunct="1">
              <a:buFont typeface="Wingdings" pitchFamily="2" charset="2"/>
              <a:buNone/>
            </a:pPr>
            <a:r>
              <a:rPr lang="en-AU" sz="2400" dirty="0">
                <a:latin typeface="Courier New" pitchFamily="49" charset="0"/>
                <a:ea typeface="ＭＳ Ｐゴシック" pitchFamily="-107" charset="-128"/>
              </a:rPr>
              <a:t>C</a:t>
            </a:r>
            <a:r>
              <a:rPr lang="en-AU" sz="2400" baseline="-25000" dirty="0">
                <a:latin typeface="Courier New" pitchFamily="49" charset="0"/>
                <a:ea typeface="ＭＳ Ｐゴシック" pitchFamily="-107" charset="-128"/>
              </a:rPr>
              <a:t>i</a:t>
            </a:r>
            <a:r>
              <a:rPr lang="en-AU" sz="2400" dirty="0">
                <a:latin typeface="Courier New" pitchFamily="49" charset="0"/>
                <a:ea typeface="ＭＳ Ｐゴシック" pitchFamily="-107" charset="-128"/>
              </a:rPr>
              <a:t> = E</a:t>
            </a:r>
            <a:r>
              <a:rPr lang="en-AU" sz="2400" baseline="-25000" dirty="0">
                <a:latin typeface="Courier New" pitchFamily="49" charset="0"/>
                <a:ea typeface="ＭＳ Ｐゴシック" pitchFamily="-107" charset="-128"/>
              </a:rPr>
              <a:t>K</a:t>
            </a:r>
            <a:r>
              <a:rPr lang="en-AU" sz="2400" dirty="0">
                <a:latin typeface="Courier New" pitchFamily="49" charset="0"/>
                <a:ea typeface="ＭＳ Ｐゴシック" pitchFamily="-107" charset="-128"/>
              </a:rPr>
              <a:t>(P</a:t>
            </a:r>
            <a:r>
              <a:rPr lang="en-AU" sz="2400" baseline="-25000" dirty="0">
                <a:latin typeface="Courier New" pitchFamily="49" charset="0"/>
                <a:ea typeface="ＭＳ Ｐゴシック" pitchFamily="-107" charset="-128"/>
              </a:rPr>
              <a:t>i</a:t>
            </a:r>
            <a:r>
              <a:rPr lang="en-AU" sz="2400" dirty="0">
                <a:latin typeface="Courier New" pitchFamily="49" charset="0"/>
                <a:ea typeface="ＭＳ Ｐゴシック" pitchFamily="-107" charset="-128"/>
              </a:rPr>
              <a:t> </a:t>
            </a:r>
            <a:r>
              <a:rPr lang="en-AU" sz="2400" dirty="0">
                <a:ea typeface="ＭＳ Ｐゴシック" pitchFamily="-107" charset="-128"/>
                <a:sym typeface="Symbol" pitchFamily="18" charset="2"/>
              </a:rPr>
              <a:t></a:t>
            </a:r>
            <a:r>
              <a:rPr lang="en-AU" sz="2400" dirty="0">
                <a:latin typeface="Courier New" pitchFamily="49" charset="0"/>
                <a:ea typeface="ＭＳ Ｐゴシック" pitchFamily="-107" charset="-128"/>
              </a:rPr>
              <a:t> C</a:t>
            </a:r>
            <a:r>
              <a:rPr lang="en-AU" sz="2400" baseline="-25000" dirty="0">
                <a:latin typeface="Courier New" pitchFamily="49" charset="0"/>
                <a:ea typeface="ＭＳ Ｐゴシック" pitchFamily="-107" charset="-128"/>
              </a:rPr>
              <a:t>i-1</a:t>
            </a:r>
            <a:r>
              <a:rPr lang="en-AU" sz="2400" dirty="0">
                <a:latin typeface="Courier New" pitchFamily="49" charset="0"/>
                <a:ea typeface="ＭＳ Ｐゴシック" pitchFamily="-107" charset="-128"/>
              </a:rPr>
              <a:t>)</a:t>
            </a:r>
          </a:p>
          <a:p>
            <a:pPr lvl="1" eaLnBrk="1" hangingPunct="1">
              <a:buFont typeface="Wingdings" pitchFamily="2" charset="2"/>
              <a:buNone/>
            </a:pPr>
            <a:r>
              <a:rPr lang="en-AU" sz="2400" dirty="0">
                <a:latin typeface="Courier New" pitchFamily="49" charset="0"/>
                <a:ea typeface="ＭＳ Ｐゴシック" pitchFamily="-107" charset="-128"/>
              </a:rPr>
              <a:t>C</a:t>
            </a:r>
            <a:r>
              <a:rPr lang="en-AU" sz="2400" baseline="-25000" dirty="0">
                <a:latin typeface="Courier New" pitchFamily="49" charset="0"/>
                <a:ea typeface="ＭＳ Ｐゴシック" pitchFamily="-107" charset="-128"/>
              </a:rPr>
              <a:t>0</a:t>
            </a:r>
            <a:r>
              <a:rPr lang="en-AU" sz="2400" dirty="0">
                <a:latin typeface="Courier New" pitchFamily="49" charset="0"/>
                <a:ea typeface="ＭＳ Ｐゴシック" pitchFamily="-107" charset="-128"/>
              </a:rPr>
              <a:t> = IV</a:t>
            </a:r>
            <a:r>
              <a:rPr lang="en-AU" sz="2400" dirty="0">
                <a:ea typeface="ＭＳ Ｐゴシック" pitchFamily="-107" charset="-128"/>
              </a:rPr>
              <a:t> </a:t>
            </a:r>
          </a:p>
          <a:p>
            <a:pPr eaLnBrk="1" hangingPunct="1"/>
            <a:r>
              <a:rPr lang="en-US" sz="2400" dirty="0">
                <a:ea typeface="ＭＳ Ｐゴシック" pitchFamily="-107" charset="-128"/>
              </a:rPr>
              <a:t>Uses: bulk data encryption, authentication</a:t>
            </a:r>
          </a:p>
          <a:p>
            <a:pPr eaLnBrk="1" hangingPunct="1"/>
            <a:r>
              <a:rPr lang="en-US" sz="2400" dirty="0">
                <a:ea typeface="ＭＳ Ｐゴシック" pitchFamily="-107" charset="-128"/>
              </a:rPr>
              <a:t>Advantage: </a:t>
            </a:r>
          </a:p>
          <a:p>
            <a:pPr lvl="1"/>
            <a:r>
              <a:rPr lang="en-US" sz="2100" dirty="0">
                <a:ea typeface="ＭＳ Ｐゴシック" pitchFamily="-107" charset="-128"/>
              </a:rPr>
              <a:t>Same plaintext yields different ciphertext</a:t>
            </a:r>
          </a:p>
          <a:p>
            <a:pPr lvl="1">
              <a:buFont typeface="Wingdings" pitchFamily="-107" charset="2"/>
              <a:buChar char="Ø"/>
              <a:defRPr/>
            </a:pPr>
            <a:r>
              <a:rPr lang="en-AU" sz="2100" dirty="0">
                <a:ea typeface="ＭＳ Ｐゴシック" pitchFamily="-107" charset="-128"/>
                <a:cs typeface="ＭＳ Ｐゴシック" pitchFamily="-107" charset="-128"/>
              </a:rPr>
              <a:t>a ciphertext block depends on </a:t>
            </a:r>
            <a:r>
              <a:rPr lang="en-AU" sz="2100" b="1" dirty="0">
                <a:ea typeface="ＭＳ Ｐゴシック" pitchFamily="-107" charset="-128"/>
                <a:cs typeface="ＭＳ Ｐゴシック" pitchFamily="-107" charset="-128"/>
              </a:rPr>
              <a:t>all</a:t>
            </a:r>
            <a:r>
              <a:rPr lang="en-AU" sz="2100" dirty="0">
                <a:ea typeface="ＭＳ Ｐゴシック" pitchFamily="-107" charset="-128"/>
                <a:cs typeface="ＭＳ Ｐゴシック" pitchFamily="-107" charset="-128"/>
              </a:rPr>
              <a:t> blocks before it</a:t>
            </a:r>
          </a:p>
          <a:p>
            <a:pPr lvl="1">
              <a:buFont typeface="Wingdings" pitchFamily="-107" charset="2"/>
              <a:buChar char="Ø"/>
              <a:defRPr/>
            </a:pPr>
            <a:r>
              <a:rPr lang="en-AU" sz="2100" dirty="0">
                <a:ea typeface="ＭＳ Ｐゴシック" pitchFamily="-107" charset="-128"/>
                <a:cs typeface="ＭＳ Ｐゴシック" pitchFamily="-107" charset="-128"/>
              </a:rPr>
              <a:t>any change to a block affects all following ciphertext blocks</a:t>
            </a:r>
          </a:p>
          <a:p>
            <a:pPr eaLnBrk="1" hangingPunct="1">
              <a:buFont typeface="Wingdings" pitchFamily="-107" charset="2"/>
              <a:buChar char="Ø"/>
              <a:defRPr/>
            </a:pPr>
            <a:r>
              <a:rPr lang="en-AU" sz="2400" dirty="0">
                <a:ea typeface="ＭＳ Ｐゴシック" pitchFamily="-107" charset="-128"/>
                <a:cs typeface="ＭＳ Ｐゴシック" pitchFamily="-107" charset="-128"/>
              </a:rPr>
              <a:t>Disadvantage:</a:t>
            </a:r>
          </a:p>
          <a:p>
            <a:pPr lvl="1">
              <a:buFont typeface="Wingdings" pitchFamily="-107" charset="2"/>
              <a:buChar char="Ø"/>
              <a:defRPr/>
            </a:pPr>
            <a:r>
              <a:rPr lang="en-AU" sz="1800" dirty="0">
                <a:ea typeface="ＭＳ Ｐゴシック" pitchFamily="-107" charset="-128"/>
                <a:cs typeface="ＭＳ Ｐゴシック" pitchFamily="-107" charset="-128"/>
              </a:rPr>
              <a:t>need </a:t>
            </a:r>
            <a:r>
              <a:rPr lang="en-AU" sz="1800" b="1" dirty="0">
                <a:ea typeface="ＭＳ Ｐゴシック" pitchFamily="-107" charset="-128"/>
                <a:cs typeface="ＭＳ Ｐゴシック" pitchFamily="-107" charset="-128"/>
              </a:rPr>
              <a:t>Initialization Vector</a:t>
            </a:r>
            <a:r>
              <a:rPr lang="en-AU" sz="1800" dirty="0">
                <a:ea typeface="ＭＳ Ｐゴシック" pitchFamily="-107" charset="-128"/>
                <a:cs typeface="ＭＳ Ｐゴシック" pitchFamily="-107" charset="-128"/>
              </a:rPr>
              <a:t> (IV) </a:t>
            </a:r>
          </a:p>
          <a:p>
            <a:pPr lvl="2">
              <a:defRPr/>
            </a:pPr>
            <a:r>
              <a:rPr lang="en-AU" sz="1900" dirty="0"/>
              <a:t>which must be known to sender &amp; receiver </a:t>
            </a:r>
          </a:p>
          <a:p>
            <a:pPr lvl="2">
              <a:defRPr/>
            </a:pPr>
            <a:r>
              <a:rPr lang="en-AU" sz="1900" dirty="0"/>
              <a:t>if sent in clear, attacker can change bits of first block, and change IV to compensate </a:t>
            </a:r>
          </a:p>
          <a:p>
            <a:pPr lvl="2">
              <a:defRPr/>
            </a:pPr>
            <a:r>
              <a:rPr lang="en-AU" sz="1900" dirty="0"/>
              <a:t>hence IV must either be a fixed value (as in EFTPOS) </a:t>
            </a:r>
          </a:p>
          <a:p>
            <a:pPr lvl="2"/>
            <a:r>
              <a:rPr lang="en-US" sz="1900" dirty="0">
                <a:ea typeface="ＭＳ Ｐゴシック" pitchFamily="-107" charset="-128"/>
              </a:rPr>
              <a:t>or must be sent encrypted in ECB mode before rest of message</a:t>
            </a:r>
          </a:p>
          <a:p>
            <a:pPr eaLnBrk="1" hangingPunct="1"/>
            <a:endParaRPr lang="en-AU" sz="2400" dirty="0">
              <a:ea typeface="ＭＳ Ｐゴシック" pitchFamily="-107" charset="-128"/>
            </a:endParaRPr>
          </a:p>
          <a:p>
            <a:endParaRPr lang="en-US" dirty="0"/>
          </a:p>
        </p:txBody>
      </p:sp>
      <p:pic>
        <p:nvPicPr>
          <p:cNvPr id="4" name="Picture 3">
            <a:extLst>
              <a:ext uri="{FF2B5EF4-FFF2-40B4-BE49-F238E27FC236}">
                <a16:creationId xmlns:a16="http://schemas.microsoft.com/office/drawing/2014/main" id="{9050CC0E-6D38-4384-DC70-6821320EE072}"/>
              </a:ext>
            </a:extLst>
          </p:cNvPr>
          <p:cNvPicPr>
            <a:picLocks noChangeAspect="1"/>
          </p:cNvPicPr>
          <p:nvPr/>
        </p:nvPicPr>
        <p:blipFill>
          <a:blip r:embed="rId2" cstate="print"/>
          <a:srcRect/>
          <a:stretch>
            <a:fillRect/>
          </a:stretch>
        </p:blipFill>
        <p:spPr bwMode="auto">
          <a:xfrm>
            <a:off x="8536064" y="2496423"/>
            <a:ext cx="3655936" cy="3561218"/>
          </a:xfrm>
          <a:prstGeom prst="rect">
            <a:avLst/>
          </a:prstGeom>
          <a:noFill/>
          <a:ln w="9525">
            <a:noFill/>
            <a:miter lim="800000"/>
            <a:headEnd/>
            <a:tailEnd/>
          </a:ln>
        </p:spPr>
      </p:pic>
    </p:spTree>
    <p:extLst>
      <p:ext uri="{BB962C8B-B14F-4D97-AF65-F5344CB8AC3E}">
        <p14:creationId xmlns:p14="http://schemas.microsoft.com/office/powerpoint/2010/main" val="21130450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2CB1B-E755-C489-AC61-EC7A471EDBF8}"/>
              </a:ext>
            </a:extLst>
          </p:cNvPr>
          <p:cNvSpPr>
            <a:spLocks noGrp="1"/>
          </p:cNvSpPr>
          <p:nvPr>
            <p:ph type="title"/>
          </p:nvPr>
        </p:nvSpPr>
        <p:spPr/>
        <p:txBody>
          <a:bodyPr/>
          <a:lstStyle/>
          <a:p>
            <a:r>
              <a:rPr lang="en-US" dirty="0"/>
              <a:t>What is a Firewall?</a:t>
            </a:r>
          </a:p>
        </p:txBody>
      </p:sp>
      <p:sp>
        <p:nvSpPr>
          <p:cNvPr id="3" name="Content Placeholder 2">
            <a:extLst>
              <a:ext uri="{FF2B5EF4-FFF2-40B4-BE49-F238E27FC236}">
                <a16:creationId xmlns:a16="http://schemas.microsoft.com/office/drawing/2014/main" id="{68F59DD2-A749-9DA3-81B2-F698E04A1E87}"/>
              </a:ext>
            </a:extLst>
          </p:cNvPr>
          <p:cNvSpPr>
            <a:spLocks noGrp="1"/>
          </p:cNvSpPr>
          <p:nvPr>
            <p:ph idx="1"/>
          </p:nvPr>
        </p:nvSpPr>
        <p:spPr/>
        <p:txBody>
          <a:bodyPr>
            <a:normAutofit fontScale="92500" lnSpcReduction="10000"/>
          </a:bodyPr>
          <a:lstStyle/>
          <a:p>
            <a:r>
              <a:rPr lang="en-US" dirty="0">
                <a:latin typeface="Arial" charset="0"/>
              </a:rPr>
              <a:t>A general model of firewall use on the security perimeter, as a choke point for traffic between the external less-trusted Internet and the internal more trusted private network.</a:t>
            </a:r>
          </a:p>
          <a:p>
            <a:r>
              <a:rPr lang="en-US" dirty="0"/>
              <a:t>Firewall limitations , a firewall:</a:t>
            </a:r>
            <a:endParaRPr lang="en-US" dirty="0">
              <a:latin typeface="Arial" charset="0"/>
            </a:endParaRPr>
          </a:p>
          <a:p>
            <a:pPr lvl="1"/>
            <a:r>
              <a:rPr lang="en-US" dirty="0"/>
              <a:t>Cannot protect against attacks that bypass the firewall</a:t>
            </a:r>
          </a:p>
          <a:p>
            <a:pPr lvl="1"/>
            <a:r>
              <a:rPr lang="en-US" dirty="0"/>
              <a:t>May not protect fully against internal threats, such as a disgruntled employee or an employee who unwittingly cooperates with an external attacker</a:t>
            </a:r>
          </a:p>
          <a:p>
            <a:pPr lvl="1"/>
            <a:r>
              <a:rPr lang="en-US" dirty="0"/>
              <a:t>Cannot guard against wireless communications between local systems on different sides of the internal firewall</a:t>
            </a:r>
          </a:p>
          <a:p>
            <a:pPr lvl="1"/>
            <a:r>
              <a:rPr lang="en-US" dirty="0"/>
              <a:t>A laptop, PDA, or portable storage device may be used and infected outside the corporate network, and then attached and used internally</a:t>
            </a:r>
          </a:p>
          <a:p>
            <a:endParaRPr lang="en-US" dirty="0"/>
          </a:p>
          <a:p>
            <a:endParaRPr lang="en-US" dirty="0"/>
          </a:p>
        </p:txBody>
      </p:sp>
      <p:pic>
        <p:nvPicPr>
          <p:cNvPr id="4" name="Picture 4">
            <a:extLst>
              <a:ext uri="{FF2B5EF4-FFF2-40B4-BE49-F238E27FC236}">
                <a16:creationId xmlns:a16="http://schemas.microsoft.com/office/drawing/2014/main" id="{1B5F7936-BA79-8B5C-9431-75A0368880B6}"/>
              </a:ext>
            </a:extLst>
          </p:cNvPr>
          <p:cNvPicPr>
            <a:picLocks noChangeAspect="1"/>
          </p:cNvPicPr>
          <p:nvPr/>
        </p:nvPicPr>
        <p:blipFill>
          <a:blip r:embed="rId2" cstate="print"/>
          <a:srcRect/>
          <a:stretch>
            <a:fillRect/>
          </a:stretch>
        </p:blipFill>
        <p:spPr bwMode="auto">
          <a:xfrm>
            <a:off x="7814189" y="636720"/>
            <a:ext cx="4190999" cy="1187702"/>
          </a:xfrm>
          <a:prstGeom prst="rect">
            <a:avLst/>
          </a:prstGeom>
          <a:noFill/>
          <a:ln w="9525">
            <a:noFill/>
            <a:miter lim="800000"/>
            <a:headEnd/>
            <a:tailEnd/>
          </a:ln>
        </p:spPr>
      </p:pic>
    </p:spTree>
    <p:extLst>
      <p:ext uri="{BB962C8B-B14F-4D97-AF65-F5344CB8AC3E}">
        <p14:creationId xmlns:p14="http://schemas.microsoft.com/office/powerpoint/2010/main" val="29117066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74820-3D17-DBE3-998F-79B4C0296B24}"/>
              </a:ext>
            </a:extLst>
          </p:cNvPr>
          <p:cNvSpPr>
            <a:spLocks noGrp="1"/>
          </p:cNvSpPr>
          <p:nvPr>
            <p:ph type="title"/>
          </p:nvPr>
        </p:nvSpPr>
        <p:spPr/>
        <p:txBody>
          <a:bodyPr/>
          <a:lstStyle/>
          <a:p>
            <a:r>
              <a:rPr lang="en-US" sz="4400" dirty="0"/>
              <a:t>Types of Firewalls</a:t>
            </a:r>
            <a:endParaRPr lang="en-US" dirty="0"/>
          </a:p>
        </p:txBody>
      </p:sp>
      <p:sp>
        <p:nvSpPr>
          <p:cNvPr id="3" name="Content Placeholder 2">
            <a:extLst>
              <a:ext uri="{FF2B5EF4-FFF2-40B4-BE49-F238E27FC236}">
                <a16:creationId xmlns:a16="http://schemas.microsoft.com/office/drawing/2014/main" id="{46B8D0E1-D744-DCBA-607F-FFD7EB1821AC}"/>
              </a:ext>
            </a:extLst>
          </p:cNvPr>
          <p:cNvSpPr>
            <a:spLocks noGrp="1"/>
          </p:cNvSpPr>
          <p:nvPr>
            <p:ph idx="1"/>
          </p:nvPr>
        </p:nvSpPr>
        <p:spPr>
          <a:xfrm>
            <a:off x="1288026" y="1258530"/>
            <a:ext cx="7826477" cy="5144108"/>
          </a:xfrm>
        </p:spPr>
        <p:txBody>
          <a:bodyPr>
            <a:normAutofit fontScale="70000" lnSpcReduction="20000"/>
          </a:bodyPr>
          <a:lstStyle/>
          <a:p>
            <a:r>
              <a:rPr lang="en-US" sz="2400" dirty="0">
                <a:solidFill>
                  <a:schemeClr val="tx1">
                    <a:lumMod val="75000"/>
                    <a:lumOff val="25000"/>
                  </a:schemeClr>
                </a:solidFill>
              </a:rPr>
              <a:t>Packet Filtering Firewall</a:t>
            </a:r>
            <a:endParaRPr lang="en-US" sz="2400" dirty="0"/>
          </a:p>
          <a:p>
            <a:pPr lvl="1">
              <a:lnSpc>
                <a:spcPct val="90000"/>
              </a:lnSpc>
              <a:spcAft>
                <a:spcPts val="600"/>
              </a:spcAft>
              <a:buFont typeface="Calibri" panose="020F0502020204030204" pitchFamily="34" charset="0"/>
            </a:pPr>
            <a:r>
              <a:rPr lang="en-US" dirty="0">
                <a:solidFill>
                  <a:schemeClr val="tx1">
                    <a:lumMod val="75000"/>
                    <a:lumOff val="25000"/>
                  </a:schemeClr>
                </a:solidFill>
              </a:rPr>
              <a:t>A packet filtering firewall applies a set of rules to each incoming and outgoing IP packet and then forwards or discards the packet.</a:t>
            </a:r>
          </a:p>
          <a:p>
            <a:pPr lvl="1">
              <a:lnSpc>
                <a:spcPct val="90000"/>
              </a:lnSpc>
              <a:spcAft>
                <a:spcPts val="600"/>
              </a:spcAft>
              <a:buFont typeface="Calibri" panose="020F0502020204030204" pitchFamily="34" charset="0"/>
            </a:pPr>
            <a:r>
              <a:rPr lang="en-US" dirty="0">
                <a:solidFill>
                  <a:schemeClr val="tx1">
                    <a:lumMod val="75000"/>
                    <a:lumOff val="25000"/>
                  </a:schemeClr>
                </a:solidFill>
              </a:rPr>
              <a:t>The firewall is typically configured to filter packets going in both directions (from and to the internal network). Filtering rules are based on information contained in a network packet:</a:t>
            </a:r>
          </a:p>
          <a:p>
            <a:pPr lvl="1">
              <a:lnSpc>
                <a:spcPct val="90000"/>
              </a:lnSpc>
              <a:spcAft>
                <a:spcPts val="600"/>
              </a:spcAft>
              <a:buFont typeface="Calibri" panose="020F0502020204030204" pitchFamily="34" charset="0"/>
            </a:pPr>
            <a:r>
              <a:rPr lang="en-US" dirty="0">
                <a:solidFill>
                  <a:schemeClr val="tx1">
                    <a:lumMod val="75000"/>
                    <a:lumOff val="25000"/>
                  </a:schemeClr>
                </a:solidFill>
              </a:rPr>
              <a:t>Source IP address:  The IP address of the system that originated the IP packet • Destination IP address:  The IP address of the system the IP packet is trying to reach </a:t>
            </a:r>
          </a:p>
          <a:p>
            <a:pPr lvl="1">
              <a:lnSpc>
                <a:spcPct val="90000"/>
              </a:lnSpc>
              <a:spcAft>
                <a:spcPts val="600"/>
              </a:spcAft>
              <a:buFont typeface="Calibri" panose="020F0502020204030204" pitchFamily="34" charset="0"/>
            </a:pPr>
            <a:r>
              <a:rPr lang="en-US" dirty="0">
                <a:solidFill>
                  <a:schemeClr val="tx1">
                    <a:lumMod val="75000"/>
                    <a:lumOff val="25000"/>
                  </a:schemeClr>
                </a:solidFill>
              </a:rPr>
              <a:t>Source and destination transport-level address:  The transport-level (e.g., TCP or UDP) port number, which defines applications such as SNMP or TELNET</a:t>
            </a:r>
          </a:p>
          <a:p>
            <a:pPr lvl="1">
              <a:lnSpc>
                <a:spcPct val="90000"/>
              </a:lnSpc>
              <a:spcAft>
                <a:spcPts val="600"/>
              </a:spcAft>
              <a:buFont typeface="Calibri" panose="020F0502020204030204" pitchFamily="34" charset="0"/>
            </a:pPr>
            <a:r>
              <a:rPr lang="en-US" dirty="0">
                <a:solidFill>
                  <a:schemeClr val="tx1">
                    <a:lumMod val="75000"/>
                    <a:lumOff val="25000"/>
                  </a:schemeClr>
                </a:solidFill>
              </a:rPr>
              <a:t>IP protocol field:  Defines the transport protocol</a:t>
            </a:r>
          </a:p>
          <a:p>
            <a:r>
              <a:rPr lang="en-US" dirty="0"/>
              <a:t>Note that the firewall passes the TCP connection between the inside and outside hosts without breaking it</a:t>
            </a:r>
          </a:p>
          <a:p>
            <a:r>
              <a:rPr lang="en-US" dirty="0"/>
              <a:t>Attacks and Countermeasures</a:t>
            </a:r>
          </a:p>
          <a:p>
            <a:pPr lvl="1"/>
            <a:r>
              <a:rPr lang="en-US" dirty="0"/>
              <a:t>IP address spoofing : The intruder(attacker) transmits packets from the outside with a source IP address field containing an address of an internal host</a:t>
            </a:r>
          </a:p>
          <a:p>
            <a:pPr lvl="2"/>
            <a:r>
              <a:rPr lang="en-US" dirty="0"/>
              <a:t>Countermeasure is to discard packets with an inside source address if the packet arrives on an external interface</a:t>
            </a:r>
          </a:p>
          <a:p>
            <a:pPr lvl="1"/>
            <a:r>
              <a:rPr lang="en-US" dirty="0"/>
              <a:t>Tiny fragment attacks: The intruder uses the IP fragmentation option to create extremely small fragments and force the TCP header information into a separate packet fragment</a:t>
            </a:r>
          </a:p>
          <a:p>
            <a:pPr lvl="2"/>
            <a:r>
              <a:rPr lang="en-US" dirty="0"/>
              <a:t>Countermeasure is to enforce a rule that the first fragment of a packet must contain a predefined minimum amount of the transport header</a:t>
            </a:r>
          </a:p>
          <a:p>
            <a:pPr lvl="1"/>
            <a:endParaRPr lang="en-US" dirty="0"/>
          </a:p>
          <a:p>
            <a:endParaRPr lang="en-US" dirty="0"/>
          </a:p>
          <a:p>
            <a:endParaRPr lang="en-US" dirty="0"/>
          </a:p>
        </p:txBody>
      </p:sp>
      <p:pic>
        <p:nvPicPr>
          <p:cNvPr id="4" name="Picture 3">
            <a:extLst>
              <a:ext uri="{FF2B5EF4-FFF2-40B4-BE49-F238E27FC236}">
                <a16:creationId xmlns:a16="http://schemas.microsoft.com/office/drawing/2014/main" id="{7FC6BBF9-284E-184B-7CE3-D7E2C83CACE9}"/>
              </a:ext>
            </a:extLst>
          </p:cNvPr>
          <p:cNvPicPr>
            <a:picLocks noChangeAspect="1"/>
          </p:cNvPicPr>
          <p:nvPr/>
        </p:nvPicPr>
        <p:blipFill>
          <a:blip r:embed="rId2"/>
          <a:stretch>
            <a:fillRect/>
          </a:stretch>
        </p:blipFill>
        <p:spPr>
          <a:xfrm>
            <a:off x="9218788" y="3862672"/>
            <a:ext cx="2780436" cy="2539966"/>
          </a:xfrm>
          <a:prstGeom prst="rect">
            <a:avLst/>
          </a:prstGeom>
        </p:spPr>
      </p:pic>
      <p:pic>
        <p:nvPicPr>
          <p:cNvPr id="5" name="Picture 5" descr="Ch20. Firewall Types.pdf                                       002F6F4DMacintosh HD                   B83AE914:">
            <a:extLst>
              <a:ext uri="{FF2B5EF4-FFF2-40B4-BE49-F238E27FC236}">
                <a16:creationId xmlns:a16="http://schemas.microsoft.com/office/drawing/2014/main" id="{4CB99190-CC5B-460F-BCF3-7059A8A7C712}"/>
              </a:ext>
            </a:extLst>
          </p:cNvPr>
          <p:cNvPicPr>
            <a:picLocks noChangeAspect="1" noChangeArrowheads="1"/>
          </p:cNvPicPr>
          <p:nvPr/>
        </p:nvPicPr>
        <p:blipFill>
          <a:blip r:embed="rId3" cstate="print"/>
          <a:srcRect l="4633" t="3580" r="4633" b="69801"/>
          <a:stretch>
            <a:fillRect/>
          </a:stretch>
        </p:blipFill>
        <p:spPr bwMode="auto">
          <a:xfrm>
            <a:off x="9114503" y="2172746"/>
            <a:ext cx="2989007" cy="1272406"/>
          </a:xfrm>
          <a:prstGeom prst="rect">
            <a:avLst/>
          </a:prstGeom>
          <a:noFill/>
          <a:ln w="9525">
            <a:noFill/>
            <a:miter lim="800000"/>
            <a:headEnd/>
            <a:tailEnd/>
          </a:ln>
        </p:spPr>
      </p:pic>
    </p:spTree>
    <p:extLst>
      <p:ext uri="{BB962C8B-B14F-4D97-AF65-F5344CB8AC3E}">
        <p14:creationId xmlns:p14="http://schemas.microsoft.com/office/powerpoint/2010/main" val="23228722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AA9D-94B8-F04C-CA9C-21D148BCD179}"/>
              </a:ext>
            </a:extLst>
          </p:cNvPr>
          <p:cNvSpPr>
            <a:spLocks noGrp="1"/>
          </p:cNvSpPr>
          <p:nvPr>
            <p:ph type="title"/>
          </p:nvPr>
        </p:nvSpPr>
        <p:spPr/>
        <p:txBody>
          <a:bodyPr/>
          <a:lstStyle/>
          <a:p>
            <a:r>
              <a:rPr lang="en-US" dirty="0"/>
              <a:t>Cont. </a:t>
            </a:r>
            <a:r>
              <a:rPr lang="en-US" sz="4400" dirty="0"/>
              <a:t>Types of Firewalls</a:t>
            </a:r>
            <a:endParaRPr lang="en-US" dirty="0"/>
          </a:p>
        </p:txBody>
      </p:sp>
      <p:sp>
        <p:nvSpPr>
          <p:cNvPr id="3" name="Content Placeholder 2">
            <a:extLst>
              <a:ext uri="{FF2B5EF4-FFF2-40B4-BE49-F238E27FC236}">
                <a16:creationId xmlns:a16="http://schemas.microsoft.com/office/drawing/2014/main" id="{3AC3AE1F-5C6B-C615-1634-CF2FE4C4EBF0}"/>
              </a:ext>
            </a:extLst>
          </p:cNvPr>
          <p:cNvSpPr>
            <a:spLocks noGrp="1"/>
          </p:cNvSpPr>
          <p:nvPr>
            <p:ph idx="1"/>
          </p:nvPr>
        </p:nvSpPr>
        <p:spPr>
          <a:xfrm>
            <a:off x="1587710" y="2160016"/>
            <a:ext cx="7546458" cy="3926152"/>
          </a:xfrm>
        </p:spPr>
        <p:txBody>
          <a:bodyPr>
            <a:normAutofit fontScale="85000" lnSpcReduction="20000"/>
          </a:bodyPr>
          <a:lstStyle/>
          <a:p>
            <a:r>
              <a:rPr lang="en-US" dirty="0"/>
              <a:t>Stateful Firewall</a:t>
            </a:r>
          </a:p>
          <a:p>
            <a:endParaRPr lang="en-US" dirty="0"/>
          </a:p>
          <a:p>
            <a:r>
              <a:rPr lang="en-US" dirty="0"/>
              <a:t>Application Proxy Firewall</a:t>
            </a:r>
          </a:p>
          <a:p>
            <a:pPr lvl="1"/>
            <a:r>
              <a:rPr lang="en-US" dirty="0"/>
              <a:t>Also called an application proxy</a:t>
            </a:r>
          </a:p>
          <a:p>
            <a:pPr lvl="1"/>
            <a:r>
              <a:rPr lang="en-US" dirty="0"/>
              <a:t>Acts as a relay of application-level traffic</a:t>
            </a:r>
          </a:p>
          <a:p>
            <a:pPr lvl="1"/>
            <a:r>
              <a:rPr lang="en-US" dirty="0"/>
              <a:t>If the gateway does not implement the proxy code for a specific application, the service is not supported and cannot be forwarded across the firewall</a:t>
            </a:r>
          </a:p>
          <a:p>
            <a:pPr lvl="1"/>
            <a:r>
              <a:rPr lang="en-US" dirty="0"/>
              <a:t>The gateway can be configured to support only specific features of an application that the network administrator considers acceptable while denying all other features</a:t>
            </a:r>
          </a:p>
          <a:p>
            <a:pPr lvl="1"/>
            <a:r>
              <a:rPr lang="en-US" dirty="0"/>
              <a:t>Tend to be more secure than packet filters</a:t>
            </a:r>
          </a:p>
          <a:p>
            <a:pPr lvl="1"/>
            <a:r>
              <a:rPr lang="en-US" dirty="0"/>
              <a:t>Disadvantage: The additional processing overhead on each connection</a:t>
            </a:r>
          </a:p>
          <a:p>
            <a:endParaRPr lang="en-US" dirty="0"/>
          </a:p>
        </p:txBody>
      </p:sp>
      <p:pic>
        <p:nvPicPr>
          <p:cNvPr id="4" name="Picture 3">
            <a:extLst>
              <a:ext uri="{FF2B5EF4-FFF2-40B4-BE49-F238E27FC236}">
                <a16:creationId xmlns:a16="http://schemas.microsoft.com/office/drawing/2014/main" id="{E06555F8-2939-39DF-34DE-8C4D4940B9B3}"/>
              </a:ext>
            </a:extLst>
          </p:cNvPr>
          <p:cNvPicPr>
            <a:picLocks noChangeAspect="1"/>
          </p:cNvPicPr>
          <p:nvPr/>
        </p:nvPicPr>
        <p:blipFill>
          <a:blip r:embed="rId2"/>
          <a:stretch>
            <a:fillRect/>
          </a:stretch>
        </p:blipFill>
        <p:spPr>
          <a:xfrm>
            <a:off x="9202995" y="1115476"/>
            <a:ext cx="2379405" cy="2089080"/>
          </a:xfrm>
          <a:prstGeom prst="rect">
            <a:avLst/>
          </a:prstGeom>
        </p:spPr>
      </p:pic>
      <p:pic>
        <p:nvPicPr>
          <p:cNvPr id="5" name="Picture 4">
            <a:extLst>
              <a:ext uri="{FF2B5EF4-FFF2-40B4-BE49-F238E27FC236}">
                <a16:creationId xmlns:a16="http://schemas.microsoft.com/office/drawing/2014/main" id="{410EB9E4-00D4-54BE-5556-79E9D109C3C5}"/>
              </a:ext>
            </a:extLst>
          </p:cNvPr>
          <p:cNvPicPr>
            <a:picLocks noChangeAspect="1"/>
          </p:cNvPicPr>
          <p:nvPr/>
        </p:nvPicPr>
        <p:blipFill>
          <a:blip r:embed="rId3"/>
          <a:stretch>
            <a:fillRect/>
          </a:stretch>
        </p:blipFill>
        <p:spPr>
          <a:xfrm>
            <a:off x="9134168" y="3786012"/>
            <a:ext cx="2698248" cy="2370554"/>
          </a:xfrm>
          <a:prstGeom prst="rect">
            <a:avLst/>
          </a:prstGeom>
        </p:spPr>
      </p:pic>
    </p:spTree>
    <p:extLst>
      <p:ext uri="{BB962C8B-B14F-4D97-AF65-F5344CB8AC3E}">
        <p14:creationId xmlns:p14="http://schemas.microsoft.com/office/powerpoint/2010/main" val="2019101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1F264-867D-7C86-E829-89B6B3F05F4D}"/>
              </a:ext>
            </a:extLst>
          </p:cNvPr>
          <p:cNvSpPr>
            <a:spLocks noGrp="1"/>
          </p:cNvSpPr>
          <p:nvPr>
            <p:ph type="title"/>
          </p:nvPr>
        </p:nvSpPr>
        <p:spPr/>
        <p:txBody>
          <a:bodyPr/>
          <a:lstStyle/>
          <a:p>
            <a:r>
              <a:rPr lang="en-US" dirty="0"/>
              <a:t>Cont. </a:t>
            </a:r>
            <a:r>
              <a:rPr lang="en-US" sz="4400" dirty="0"/>
              <a:t>Types of Firewalls</a:t>
            </a:r>
            <a:endParaRPr lang="en-US" dirty="0"/>
          </a:p>
        </p:txBody>
      </p:sp>
      <p:sp>
        <p:nvSpPr>
          <p:cNvPr id="3" name="Content Placeholder 2">
            <a:extLst>
              <a:ext uri="{FF2B5EF4-FFF2-40B4-BE49-F238E27FC236}">
                <a16:creationId xmlns:a16="http://schemas.microsoft.com/office/drawing/2014/main" id="{54DF1087-83C3-0DB1-6539-9890B42851E6}"/>
              </a:ext>
            </a:extLst>
          </p:cNvPr>
          <p:cNvSpPr>
            <a:spLocks noGrp="1"/>
          </p:cNvSpPr>
          <p:nvPr>
            <p:ph idx="1"/>
          </p:nvPr>
        </p:nvSpPr>
        <p:spPr>
          <a:xfrm>
            <a:off x="1587710" y="2160016"/>
            <a:ext cx="6986019" cy="4624242"/>
          </a:xfrm>
        </p:spPr>
        <p:txBody>
          <a:bodyPr>
            <a:normAutofit lnSpcReduction="10000"/>
          </a:bodyPr>
          <a:lstStyle/>
          <a:p>
            <a:r>
              <a:rPr lang="en-US" dirty="0"/>
              <a:t>Circuit-Level Proxy Firewall</a:t>
            </a:r>
          </a:p>
          <a:p>
            <a:pPr lvl="1"/>
            <a:r>
              <a:rPr lang="en-AU" dirty="0"/>
              <a:t>Also called </a:t>
            </a:r>
            <a:r>
              <a:rPr lang="en-AU" i="1" dirty="0"/>
              <a:t>circuit-level proxy</a:t>
            </a:r>
            <a:endParaRPr lang="en-US" dirty="0"/>
          </a:p>
          <a:p>
            <a:pPr lvl="1"/>
            <a:r>
              <a:rPr lang="en-AU" dirty="0"/>
              <a:t>Can be a stand-alone system or it can be a specialized function performed by an application-level gateway for certain applications</a:t>
            </a:r>
            <a:endParaRPr lang="en-US" dirty="0"/>
          </a:p>
          <a:p>
            <a:pPr lvl="1"/>
            <a:r>
              <a:rPr lang="en-AU" dirty="0"/>
              <a:t>Does not permit an end-to-end TCP connection</a:t>
            </a:r>
            <a:endParaRPr lang="en-US" dirty="0"/>
          </a:p>
          <a:p>
            <a:pPr lvl="1"/>
            <a:r>
              <a:rPr lang="en-AU" dirty="0"/>
              <a:t>The security function consists of determining which connections will be allowed</a:t>
            </a:r>
            <a:endParaRPr lang="en-US" dirty="0"/>
          </a:p>
          <a:p>
            <a:pPr lvl="1"/>
            <a:r>
              <a:rPr lang="en-AU" dirty="0"/>
              <a:t>Typical use is a situation in which the system administrator trusts the internal users</a:t>
            </a:r>
            <a:endParaRPr lang="en-US" dirty="0"/>
          </a:p>
          <a:p>
            <a:pPr lvl="1"/>
            <a:r>
              <a:rPr lang="en-AU" dirty="0"/>
              <a:t>Can be configured to support application-level or proxy service on inbound connections and circuit-level functions for outbound connections</a:t>
            </a:r>
            <a:endParaRPr lang="en-US" dirty="0"/>
          </a:p>
          <a:p>
            <a:endParaRPr lang="en-US" dirty="0"/>
          </a:p>
        </p:txBody>
      </p:sp>
      <p:pic>
        <p:nvPicPr>
          <p:cNvPr id="4" name="Picture 3">
            <a:extLst>
              <a:ext uri="{FF2B5EF4-FFF2-40B4-BE49-F238E27FC236}">
                <a16:creationId xmlns:a16="http://schemas.microsoft.com/office/drawing/2014/main" id="{C528FC6E-7CF2-55A9-DCC4-964A27D924C3}"/>
              </a:ext>
            </a:extLst>
          </p:cNvPr>
          <p:cNvPicPr>
            <a:picLocks noChangeAspect="1"/>
          </p:cNvPicPr>
          <p:nvPr/>
        </p:nvPicPr>
        <p:blipFill>
          <a:blip r:embed="rId2"/>
          <a:stretch>
            <a:fillRect/>
          </a:stretch>
        </p:blipFill>
        <p:spPr>
          <a:xfrm>
            <a:off x="8889118" y="2841966"/>
            <a:ext cx="2959975" cy="2562252"/>
          </a:xfrm>
          <a:prstGeom prst="rect">
            <a:avLst/>
          </a:prstGeom>
        </p:spPr>
      </p:pic>
    </p:spTree>
    <p:extLst>
      <p:ext uri="{BB962C8B-B14F-4D97-AF65-F5344CB8AC3E}">
        <p14:creationId xmlns:p14="http://schemas.microsoft.com/office/powerpoint/2010/main" val="36193764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35E79-F3C2-5469-0381-E59BAC307EC0}"/>
              </a:ext>
            </a:extLst>
          </p:cNvPr>
          <p:cNvSpPr>
            <a:spLocks noGrp="1"/>
          </p:cNvSpPr>
          <p:nvPr>
            <p:ph type="title"/>
          </p:nvPr>
        </p:nvSpPr>
        <p:spPr/>
        <p:txBody>
          <a:bodyPr/>
          <a:lstStyle/>
          <a:p>
            <a:r>
              <a:rPr lang="en-US" sz="4400" b="1" dirty="0"/>
              <a:t>Host-Based Firewall</a:t>
            </a:r>
            <a:endParaRPr lang="en-US" dirty="0"/>
          </a:p>
        </p:txBody>
      </p:sp>
      <p:sp>
        <p:nvSpPr>
          <p:cNvPr id="3" name="Content Placeholder 2">
            <a:extLst>
              <a:ext uri="{FF2B5EF4-FFF2-40B4-BE49-F238E27FC236}">
                <a16:creationId xmlns:a16="http://schemas.microsoft.com/office/drawing/2014/main" id="{3792FFAD-7EE6-2D29-524A-DDBB9E2F5D86}"/>
              </a:ext>
            </a:extLst>
          </p:cNvPr>
          <p:cNvSpPr>
            <a:spLocks noGrp="1"/>
          </p:cNvSpPr>
          <p:nvPr>
            <p:ph idx="1"/>
          </p:nvPr>
        </p:nvSpPr>
        <p:spPr/>
        <p:txBody>
          <a:bodyPr>
            <a:normAutofit fontScale="92500"/>
          </a:bodyPr>
          <a:lstStyle/>
          <a:p>
            <a:r>
              <a:rPr lang="en-US" sz="2000" dirty="0"/>
              <a:t>A software module used to secure an individual host</a:t>
            </a:r>
          </a:p>
          <a:p>
            <a:r>
              <a:rPr lang="en-US" sz="2000" dirty="0"/>
              <a:t>Is available in many operating systems or can be provided as an add-on package</a:t>
            </a:r>
          </a:p>
          <a:p>
            <a:r>
              <a:rPr lang="en-US" sz="2000" dirty="0"/>
              <a:t>Filters and restricts the flow of packets</a:t>
            </a:r>
          </a:p>
          <a:p>
            <a:r>
              <a:rPr lang="en-US" sz="2000" dirty="0"/>
              <a:t>Common location is a server</a:t>
            </a:r>
          </a:p>
          <a:p>
            <a:r>
              <a:rPr lang="en-US" sz="2000" dirty="0"/>
              <a:t>Advantages:</a:t>
            </a:r>
          </a:p>
          <a:p>
            <a:pPr marL="914400" lvl="1" indent="-457200">
              <a:buClr>
                <a:schemeClr val="bg1"/>
              </a:buClr>
              <a:buFont typeface="+mj-lt"/>
              <a:buAutoNum type="alphaLcParenR"/>
            </a:pPr>
            <a:r>
              <a:rPr lang="en-US" sz="2000" dirty="0"/>
              <a:t>a) Filtering rules can be tailored to the host environment</a:t>
            </a:r>
          </a:p>
          <a:p>
            <a:pPr marL="914400" lvl="1" indent="-457200">
              <a:buClr>
                <a:schemeClr val="bg1"/>
              </a:buClr>
              <a:buFont typeface="+mj-lt"/>
              <a:buAutoNum type="alphaLcParenR"/>
            </a:pPr>
            <a:r>
              <a:rPr lang="en-US" sz="2000" dirty="0"/>
              <a:t>b) Protection is provided independent of topology</a:t>
            </a:r>
          </a:p>
          <a:p>
            <a:pPr marL="914400" lvl="1" indent="-457200">
              <a:buClr>
                <a:schemeClr val="bg1"/>
              </a:buClr>
              <a:buFont typeface="+mj-lt"/>
              <a:buAutoNum type="alphaLcParenR"/>
            </a:pPr>
            <a:r>
              <a:rPr lang="en-US" sz="2000" dirty="0"/>
              <a:t>c) Used in conjunction with stand-alone firewalls </a:t>
            </a:r>
          </a:p>
          <a:p>
            <a:pPr marL="914400" lvl="1" indent="-457200">
              <a:buClr>
                <a:schemeClr val="bg1"/>
              </a:buClr>
              <a:buFont typeface="+mj-lt"/>
              <a:buAutoNum type="alphaLcParenR"/>
            </a:pPr>
            <a:r>
              <a:rPr lang="en-US" sz="2000" dirty="0"/>
              <a:t>d) Provides an additional layer of protection</a:t>
            </a:r>
          </a:p>
          <a:p>
            <a:endParaRPr lang="en-US" dirty="0"/>
          </a:p>
        </p:txBody>
      </p:sp>
    </p:spTree>
    <p:extLst>
      <p:ext uri="{BB962C8B-B14F-4D97-AF65-F5344CB8AC3E}">
        <p14:creationId xmlns:p14="http://schemas.microsoft.com/office/powerpoint/2010/main" val="20394761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70DEA-33E4-C2E7-DF5B-737779B0C013}"/>
              </a:ext>
            </a:extLst>
          </p:cNvPr>
          <p:cNvSpPr>
            <a:spLocks noGrp="1"/>
          </p:cNvSpPr>
          <p:nvPr>
            <p:ph type="title"/>
          </p:nvPr>
        </p:nvSpPr>
        <p:spPr/>
        <p:txBody>
          <a:bodyPr/>
          <a:lstStyle/>
          <a:p>
            <a:r>
              <a:rPr lang="en-US" dirty="0"/>
              <a:t>Firewall Configurations</a:t>
            </a:r>
          </a:p>
        </p:txBody>
      </p:sp>
      <p:sp>
        <p:nvSpPr>
          <p:cNvPr id="3" name="Content Placeholder 2">
            <a:extLst>
              <a:ext uri="{FF2B5EF4-FFF2-40B4-BE49-F238E27FC236}">
                <a16:creationId xmlns:a16="http://schemas.microsoft.com/office/drawing/2014/main" id="{C90476E0-E780-6A5A-02E1-3C69510E6556}"/>
              </a:ext>
            </a:extLst>
          </p:cNvPr>
          <p:cNvSpPr>
            <a:spLocks noGrp="1"/>
          </p:cNvSpPr>
          <p:nvPr>
            <p:ph idx="1"/>
          </p:nvPr>
        </p:nvSpPr>
        <p:spPr>
          <a:xfrm>
            <a:off x="1117600" y="3126658"/>
            <a:ext cx="7190658" cy="3441290"/>
          </a:xfrm>
        </p:spPr>
        <p:txBody>
          <a:bodyPr>
            <a:normAutofit fontScale="70000" lnSpcReduction="20000"/>
          </a:bodyPr>
          <a:lstStyle/>
          <a:p>
            <a:r>
              <a:rPr lang="en-US" dirty="0"/>
              <a:t>Common Configurations:</a:t>
            </a:r>
          </a:p>
          <a:p>
            <a:pPr lvl="1"/>
            <a:r>
              <a:rPr lang="en-US" dirty="0"/>
              <a:t>Single-Homed Bastion Host (SHBH)</a:t>
            </a:r>
          </a:p>
          <a:p>
            <a:pPr lvl="2"/>
            <a:r>
              <a:rPr lang="en-US" dirty="0"/>
              <a:t>Note that if an </a:t>
            </a:r>
            <a:r>
              <a:rPr lang="en-US" dirty="0">
                <a:latin typeface="Arial" charset="0"/>
              </a:rPr>
              <a:t>intruder </a:t>
            </a:r>
            <a:r>
              <a:rPr lang="en-US" dirty="0"/>
              <a:t>compromises the packet-filtering router,  he can by-pass the bastion host and pass any external bogus traffic directly to the internal private network servers and hosts.</a:t>
            </a:r>
          </a:p>
          <a:p>
            <a:pPr lvl="2" algn="just">
              <a:spcBef>
                <a:spcPts val="1200"/>
              </a:spcBef>
              <a:buFont typeface="Wingdings" pitchFamily="2" charset="2"/>
              <a:buChar char="Ø"/>
            </a:pPr>
            <a:r>
              <a:rPr lang="en-US" dirty="0">
                <a:latin typeface="Times New Roman" panose="02020603050405020304" pitchFamily="18" charset="0"/>
                <a:cs typeface="Times New Roman" panose="02020603050405020304" pitchFamily="18" charset="0"/>
              </a:rPr>
              <a:t>In the “screened host firewall, single-homed bastion configuration”, the firewall consists of two systems: </a:t>
            </a:r>
          </a:p>
          <a:p>
            <a:pPr marL="1489075" lvl="2" indent="-341313" algn="just">
              <a:spcBef>
                <a:spcPts val="1200"/>
              </a:spcBef>
              <a:buFont typeface="+mj-lt"/>
              <a:buAutoNum type="arabicParenR"/>
            </a:pPr>
            <a:r>
              <a:rPr lang="en-US" dirty="0">
                <a:latin typeface="Times New Roman" panose="02020603050405020304" pitchFamily="18" charset="0"/>
                <a:cs typeface="Times New Roman" panose="02020603050405020304" pitchFamily="18" charset="0"/>
              </a:rPr>
              <a:t>a packet-filtering router - allows Internet packets to/from bastion only</a:t>
            </a:r>
          </a:p>
          <a:p>
            <a:pPr marL="1489075" lvl="2" indent="-341313" algn="just">
              <a:spcBef>
                <a:spcPts val="1200"/>
              </a:spcBef>
              <a:buFont typeface="+mj-lt"/>
              <a:buAutoNum type="arabicParenR"/>
            </a:pPr>
            <a:r>
              <a:rPr lang="en-US" dirty="0">
                <a:latin typeface="Times New Roman" panose="02020603050405020304" pitchFamily="18" charset="0"/>
                <a:cs typeface="Times New Roman" panose="02020603050405020304" pitchFamily="18" charset="0"/>
              </a:rPr>
              <a:t>a bastion host - performs authentication and proxy functions</a:t>
            </a:r>
          </a:p>
          <a:p>
            <a:pPr lvl="2" algn="just">
              <a:spcBef>
                <a:spcPts val="1200"/>
              </a:spcBef>
              <a:buFont typeface="Wingdings" pitchFamily="2" charset="2"/>
              <a:buChar char="Ø"/>
            </a:pPr>
            <a:r>
              <a:rPr lang="en-US" dirty="0">
                <a:solidFill>
                  <a:srgbClr val="FF0000"/>
                </a:solidFill>
                <a:latin typeface="Times New Roman" panose="02020603050405020304" pitchFamily="18" charset="0"/>
                <a:cs typeface="Times New Roman" panose="02020603050405020304" pitchFamily="18" charset="0"/>
              </a:rPr>
              <a:t>This configuration has greater security, as it implements both packet-level &amp; application-level filtering</a:t>
            </a:r>
          </a:p>
          <a:p>
            <a:pPr lvl="2" algn="just">
              <a:spcBef>
                <a:spcPts val="1200"/>
              </a:spcBef>
              <a:buFont typeface="Wingdings" pitchFamily="2" charset="2"/>
              <a:buChar char="Ø"/>
            </a:pPr>
            <a:r>
              <a:rPr lang="en-US" dirty="0">
                <a:latin typeface="Times New Roman" panose="02020603050405020304" pitchFamily="18" charset="0"/>
                <a:cs typeface="Times New Roman" panose="02020603050405020304" pitchFamily="18" charset="0"/>
              </a:rPr>
              <a:t>It forces an intruder to generally penetrate two separate systems to compromise internal security.</a:t>
            </a:r>
          </a:p>
          <a:p>
            <a:pPr lvl="2" algn="just">
              <a:spcBef>
                <a:spcPts val="1200"/>
              </a:spcBef>
              <a:buFont typeface="Wingdings" pitchFamily="2" charset="2"/>
              <a:buChar char="Ø"/>
            </a:pPr>
            <a:r>
              <a:rPr lang="en-US" dirty="0">
                <a:latin typeface="Times New Roman" panose="02020603050405020304" pitchFamily="18" charset="0"/>
                <a:cs typeface="Times New Roman" panose="02020603050405020304" pitchFamily="18" charset="0"/>
              </a:rPr>
              <a:t>It also affords flexibility in providing direct Internet access to specific internal servers (</a:t>
            </a:r>
            <a:r>
              <a:rPr lang="en-US" dirty="0" err="1">
                <a:latin typeface="Times New Roman" panose="02020603050405020304" pitchFamily="18" charset="0"/>
                <a:cs typeface="Times New Roman" panose="02020603050405020304" pitchFamily="18" charset="0"/>
              </a:rPr>
              <a:t>eg</a:t>
            </a:r>
            <a:r>
              <a:rPr lang="en-US" dirty="0">
                <a:latin typeface="Times New Roman" panose="02020603050405020304" pitchFamily="18" charset="0"/>
                <a:cs typeface="Times New Roman" panose="02020603050405020304" pitchFamily="18" charset="0"/>
              </a:rPr>
              <a:t> web) if desired</a:t>
            </a:r>
          </a:p>
          <a:p>
            <a:pPr lvl="1"/>
            <a:endParaRPr lang="en-US" dirty="0"/>
          </a:p>
          <a:p>
            <a:pPr lvl="1"/>
            <a:endParaRPr lang="en-US" dirty="0"/>
          </a:p>
        </p:txBody>
      </p:sp>
      <p:pic>
        <p:nvPicPr>
          <p:cNvPr id="4" name="Picture 5" descr="Ch20. Firewall Configs.pdf                                     002F6F4DMacintosh HD                   B83AE914:">
            <a:extLst>
              <a:ext uri="{FF2B5EF4-FFF2-40B4-BE49-F238E27FC236}">
                <a16:creationId xmlns:a16="http://schemas.microsoft.com/office/drawing/2014/main" id="{C8E01D82-A1D9-6303-CFC3-E45C63BE6C50}"/>
              </a:ext>
            </a:extLst>
          </p:cNvPr>
          <p:cNvPicPr>
            <a:picLocks noChangeAspect="1" noChangeArrowheads="1"/>
          </p:cNvPicPr>
          <p:nvPr/>
        </p:nvPicPr>
        <p:blipFill>
          <a:blip r:embed="rId2" cstate="print"/>
          <a:srcRect t="3580" b="68011"/>
          <a:stretch>
            <a:fillRect/>
          </a:stretch>
        </p:blipFill>
        <p:spPr bwMode="auto">
          <a:xfrm>
            <a:off x="8308258" y="3586215"/>
            <a:ext cx="3588776" cy="1550419"/>
          </a:xfrm>
          <a:prstGeom prst="rect">
            <a:avLst/>
          </a:prstGeom>
          <a:noFill/>
          <a:ln w="9525">
            <a:noFill/>
            <a:miter lim="800000"/>
            <a:headEnd/>
            <a:tailEnd/>
          </a:ln>
        </p:spPr>
      </p:pic>
      <p:sp>
        <p:nvSpPr>
          <p:cNvPr id="6" name="TextBox 5">
            <a:extLst>
              <a:ext uri="{FF2B5EF4-FFF2-40B4-BE49-F238E27FC236}">
                <a16:creationId xmlns:a16="http://schemas.microsoft.com/office/drawing/2014/main" id="{F9DBB68B-0369-B44F-E8CB-5A9A7CA8925E}"/>
              </a:ext>
            </a:extLst>
          </p:cNvPr>
          <p:cNvSpPr txBox="1"/>
          <p:nvPr/>
        </p:nvSpPr>
        <p:spPr>
          <a:xfrm>
            <a:off x="1347019" y="1242040"/>
            <a:ext cx="9655278" cy="2031325"/>
          </a:xfrm>
          <a:prstGeom prst="rect">
            <a:avLst/>
          </a:prstGeom>
          <a:noFill/>
        </p:spPr>
        <p:txBody>
          <a:bodyPr wrap="square">
            <a:spAutoFit/>
          </a:bodyPr>
          <a:lstStyle/>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In general, a firewall is positioned to provide a protective barrier between an external, potentially untrusted source of traffic and an internal network. With that general principle in mind, a security administrator must decide on the location and on the number of firewalls needed. </a:t>
            </a:r>
          </a:p>
          <a:p>
            <a:pPr marL="285750" indent="-285750">
              <a:buFont typeface="Arial" panose="020B0604020202020204" pitchFamily="34" charset="0"/>
              <a:buChar char="•"/>
            </a:pPr>
            <a:r>
              <a:rPr lang="en-US" sz="1800" dirty="0"/>
              <a:t>In addition to the use of a simple configuration consisting of a single system, more complex configurations are possible and indeed more common.</a:t>
            </a:r>
          </a:p>
        </p:txBody>
      </p:sp>
    </p:spTree>
    <p:extLst>
      <p:ext uri="{BB962C8B-B14F-4D97-AF65-F5344CB8AC3E}">
        <p14:creationId xmlns:p14="http://schemas.microsoft.com/office/powerpoint/2010/main" val="3702578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7A1DD-6353-6FF9-7070-EDCFB576F5CC}"/>
              </a:ext>
            </a:extLst>
          </p:cNvPr>
          <p:cNvSpPr>
            <a:spLocks noGrp="1"/>
          </p:cNvSpPr>
          <p:nvPr>
            <p:ph type="title"/>
          </p:nvPr>
        </p:nvSpPr>
        <p:spPr/>
        <p:txBody>
          <a:bodyPr/>
          <a:lstStyle/>
          <a:p>
            <a:r>
              <a:rPr lang="en-US" dirty="0"/>
              <a:t>Cont. Common Firewall Configurations</a:t>
            </a:r>
          </a:p>
        </p:txBody>
      </p:sp>
      <p:sp>
        <p:nvSpPr>
          <p:cNvPr id="3" name="Content Placeholder 2">
            <a:extLst>
              <a:ext uri="{FF2B5EF4-FFF2-40B4-BE49-F238E27FC236}">
                <a16:creationId xmlns:a16="http://schemas.microsoft.com/office/drawing/2014/main" id="{4488EFE0-BFD0-10DE-BC44-DB6968587E05}"/>
              </a:ext>
            </a:extLst>
          </p:cNvPr>
          <p:cNvSpPr>
            <a:spLocks noGrp="1"/>
          </p:cNvSpPr>
          <p:nvPr>
            <p:ph idx="1"/>
          </p:nvPr>
        </p:nvSpPr>
        <p:spPr>
          <a:xfrm>
            <a:off x="1189703" y="1887793"/>
            <a:ext cx="6724501" cy="4729317"/>
          </a:xfrm>
        </p:spPr>
        <p:txBody>
          <a:bodyPr>
            <a:normAutofit fontScale="62500" lnSpcReduction="20000"/>
          </a:bodyPr>
          <a:lstStyle/>
          <a:p>
            <a:r>
              <a:rPr lang="en-US" dirty="0"/>
              <a:t>Dual-Homed Bastion Host (DHBH)</a:t>
            </a:r>
          </a:p>
          <a:p>
            <a:pPr lvl="1"/>
            <a:r>
              <a:rPr lang="en-US" dirty="0"/>
              <a:t>Note that if an intruder compromises the packet-filtering router,  he must also compromise the bastion host to access the internal private network hosts. Accessing the internal network must go through the bastion host .</a:t>
            </a:r>
          </a:p>
          <a:p>
            <a:pPr marL="738188" lvl="1" indent="-509588" algn="just">
              <a:buFont typeface="Wingdings" panose="05000000000000000000" pitchFamily="2" charset="2"/>
              <a:buChar char="Ø"/>
            </a:pPr>
            <a:r>
              <a:rPr lang="en-US" dirty="0">
                <a:solidFill>
                  <a:srgbClr val="FF0000"/>
                </a:solidFill>
                <a:latin typeface="Arial" charset="0"/>
              </a:rPr>
              <a:t>This configuration physically separates the external and internal networks, ensuring two systems must be compromised to breach security.</a:t>
            </a:r>
          </a:p>
          <a:p>
            <a:pPr marL="738188" lvl="1" indent="-509588" algn="just">
              <a:buFont typeface="Wingdings" panose="05000000000000000000" pitchFamily="2" charset="2"/>
              <a:buChar char="Ø"/>
            </a:pPr>
            <a:r>
              <a:rPr lang="en-US" dirty="0">
                <a:latin typeface="Arial" charset="0"/>
              </a:rPr>
              <a:t>The advantages of dual layers of security are also present here.</a:t>
            </a:r>
          </a:p>
          <a:p>
            <a:pPr marL="738188" lvl="1" indent="-509588" algn="just">
              <a:buFont typeface="Wingdings" panose="05000000000000000000" pitchFamily="2" charset="2"/>
              <a:buChar char="Ø"/>
            </a:pPr>
            <a:r>
              <a:rPr lang="en-US" dirty="0">
                <a:latin typeface="Arial" charset="0"/>
              </a:rPr>
              <a:t>Again, an information server or other hosts can be allowed direct communication with the router if this is in accordance with the security policy, but are now separated from the internal network.</a:t>
            </a:r>
            <a:endParaRPr lang="en-AU" dirty="0">
              <a:latin typeface="Arial" charset="0"/>
            </a:endParaRPr>
          </a:p>
          <a:p>
            <a:r>
              <a:rPr lang="en-US" dirty="0"/>
              <a:t>Screened Subnet Firewall (SSFW)</a:t>
            </a:r>
          </a:p>
          <a:p>
            <a:pPr lvl="1"/>
            <a:r>
              <a:rPr lang="en-US" dirty="0"/>
              <a:t>Both the Internet and the internal network have access to hosts on the screened subnet, but traffic across the screened subnet is blocked.</a:t>
            </a:r>
          </a:p>
          <a:p>
            <a:pPr lvl="1"/>
            <a:r>
              <a:rPr lang="en-US" dirty="0"/>
              <a:t>There are now three levels of defense to thwart intruders</a:t>
            </a:r>
          </a:p>
          <a:p>
            <a:pPr lvl="1" algn="just">
              <a:buFont typeface="Wingdings" pitchFamily="2" charset="2"/>
              <a:buChar char="Ø"/>
            </a:pPr>
            <a:r>
              <a:rPr lang="en-US" sz="1700" dirty="0">
                <a:solidFill>
                  <a:srgbClr val="FF0000"/>
                </a:solidFill>
                <a:latin typeface="Arial" charset="0"/>
              </a:rPr>
              <a:t>This configuration is the most secure shown.</a:t>
            </a:r>
          </a:p>
          <a:p>
            <a:pPr lvl="1" algn="just">
              <a:buFont typeface="Wingdings" pitchFamily="2" charset="2"/>
              <a:buChar char="Ø"/>
            </a:pPr>
            <a:r>
              <a:rPr lang="en-US" sz="1700" dirty="0">
                <a:latin typeface="Arial" charset="0"/>
              </a:rPr>
              <a:t>It has two packet-filtering routers, one between the bastion host and the Internet and the other between the bastion host and the internal network, creating an isolated subnetwork (screened subnet).</a:t>
            </a:r>
          </a:p>
          <a:p>
            <a:pPr lvl="1" algn="just">
              <a:buFont typeface="Wingdings" pitchFamily="2" charset="2"/>
              <a:buChar char="Ø"/>
            </a:pPr>
            <a:r>
              <a:rPr lang="en-US" sz="1700" dirty="0">
                <a:latin typeface="Arial" charset="0"/>
              </a:rPr>
              <a:t>This screened subnet  may consist of simply the bastion host but may also include one or more information servers and modems for dial-in capability. </a:t>
            </a:r>
          </a:p>
          <a:p>
            <a:pPr lvl="1" algn="just">
              <a:buFont typeface="Wingdings" pitchFamily="2" charset="2"/>
              <a:buChar char="Ø"/>
            </a:pPr>
            <a:r>
              <a:rPr lang="en-US" sz="1700" dirty="0">
                <a:latin typeface="Arial" charset="0"/>
              </a:rPr>
              <a:t>Typically, both the Internet and the internal network have access to hosts on the screened subnet, but traffic across the screened subnet is blocked.</a:t>
            </a:r>
          </a:p>
          <a:p>
            <a:pPr lvl="1"/>
            <a:endParaRPr lang="en-US" dirty="0"/>
          </a:p>
          <a:p>
            <a:pPr lvl="1"/>
            <a:endParaRPr lang="en-US" dirty="0"/>
          </a:p>
        </p:txBody>
      </p:sp>
      <p:pic>
        <p:nvPicPr>
          <p:cNvPr id="4" name="Picture 5" descr="Ch20. Firewall Configs.pdf                                     002F6F4DMacintosh HD                   B83AE914:">
            <a:extLst>
              <a:ext uri="{FF2B5EF4-FFF2-40B4-BE49-F238E27FC236}">
                <a16:creationId xmlns:a16="http://schemas.microsoft.com/office/drawing/2014/main" id="{B421AC3D-02E2-F276-471E-1C31E3D15D31}"/>
              </a:ext>
            </a:extLst>
          </p:cNvPr>
          <p:cNvPicPr>
            <a:picLocks noChangeAspect="1" noChangeArrowheads="1"/>
          </p:cNvPicPr>
          <p:nvPr/>
        </p:nvPicPr>
        <p:blipFill>
          <a:blip r:embed="rId2" cstate="print"/>
          <a:srcRect t="30426" b="41165"/>
          <a:stretch>
            <a:fillRect/>
          </a:stretch>
        </p:blipFill>
        <p:spPr bwMode="auto">
          <a:xfrm>
            <a:off x="7914204" y="1308759"/>
            <a:ext cx="3796016" cy="1394043"/>
          </a:xfrm>
          <a:prstGeom prst="rect">
            <a:avLst/>
          </a:prstGeom>
          <a:noFill/>
          <a:ln w="9525">
            <a:noFill/>
            <a:miter lim="800000"/>
            <a:headEnd/>
            <a:tailEnd/>
          </a:ln>
        </p:spPr>
      </p:pic>
      <p:pic>
        <p:nvPicPr>
          <p:cNvPr id="5" name="Picture 5" descr="Ch20. Firewall Configs.pdf                                     002F6F4DMacintosh HD                   B83AE914:">
            <a:extLst>
              <a:ext uri="{FF2B5EF4-FFF2-40B4-BE49-F238E27FC236}">
                <a16:creationId xmlns:a16="http://schemas.microsoft.com/office/drawing/2014/main" id="{879995C9-3627-D927-8CEB-172407FE69D3}"/>
              </a:ext>
            </a:extLst>
          </p:cNvPr>
          <p:cNvPicPr>
            <a:picLocks noChangeAspect="1" noChangeArrowheads="1"/>
          </p:cNvPicPr>
          <p:nvPr/>
        </p:nvPicPr>
        <p:blipFill>
          <a:blip r:embed="rId2" cstate="print"/>
          <a:srcRect t="57988" b="14319"/>
          <a:stretch>
            <a:fillRect/>
          </a:stretch>
        </p:blipFill>
        <p:spPr bwMode="auto">
          <a:xfrm>
            <a:off x="7914204" y="3993735"/>
            <a:ext cx="3965570" cy="1419862"/>
          </a:xfrm>
          <a:prstGeom prst="rect">
            <a:avLst/>
          </a:prstGeom>
          <a:noFill/>
          <a:ln w="9525">
            <a:noFill/>
            <a:miter lim="800000"/>
            <a:headEnd/>
            <a:tailEnd/>
          </a:ln>
        </p:spPr>
      </p:pic>
    </p:spTree>
    <p:extLst>
      <p:ext uri="{BB962C8B-B14F-4D97-AF65-F5344CB8AC3E}">
        <p14:creationId xmlns:p14="http://schemas.microsoft.com/office/powerpoint/2010/main" val="17690340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F5FE7-F5FA-221F-F3F1-D29D5CA329F9}"/>
              </a:ext>
            </a:extLst>
          </p:cNvPr>
          <p:cNvSpPr>
            <a:spLocks noGrp="1"/>
          </p:cNvSpPr>
          <p:nvPr>
            <p:ph type="title"/>
          </p:nvPr>
        </p:nvSpPr>
        <p:spPr/>
        <p:txBody>
          <a:bodyPr>
            <a:normAutofit fontScale="90000"/>
          </a:bodyPr>
          <a:lstStyle/>
          <a:p>
            <a:r>
              <a:rPr lang="en-US" dirty="0">
                <a:solidFill>
                  <a:srgbClr val="FF0000"/>
                </a:solidFill>
                <a:latin typeface="Arial" charset="0"/>
              </a:rPr>
              <a:t>Demilitarized Zone (</a:t>
            </a:r>
            <a:r>
              <a:rPr lang="en-US" sz="4400" dirty="0">
                <a:solidFill>
                  <a:srgbClr val="FF0000"/>
                </a:solidFill>
                <a:effectLst>
                  <a:outerShdw blurRad="38100" dist="38100" dir="2700000" algn="tl">
                    <a:srgbClr val="000000">
                      <a:alpha val="43137"/>
                    </a:srgbClr>
                  </a:outerShdw>
                </a:effectLst>
              </a:rPr>
              <a:t>DMZ) Networks</a:t>
            </a:r>
            <a:br>
              <a:rPr lang="en-US" sz="4400" dirty="0">
                <a:solidFill>
                  <a:srgbClr val="FF0000"/>
                </a:solidFill>
                <a:effectLst>
                  <a:outerShdw blurRad="38100" dist="38100" dir="2700000" algn="tl">
                    <a:srgbClr val="000000">
                      <a:alpha val="43137"/>
                    </a:srgbClr>
                  </a:outerShdw>
                </a:effectLst>
              </a:rPr>
            </a:br>
            <a:endParaRPr lang="en-US" dirty="0"/>
          </a:p>
        </p:txBody>
      </p:sp>
      <p:sp>
        <p:nvSpPr>
          <p:cNvPr id="3" name="Content Placeholder 2">
            <a:extLst>
              <a:ext uri="{FF2B5EF4-FFF2-40B4-BE49-F238E27FC236}">
                <a16:creationId xmlns:a16="http://schemas.microsoft.com/office/drawing/2014/main" id="{C3138CAF-4E8A-515A-C464-49EDFBF94A9E}"/>
              </a:ext>
            </a:extLst>
          </p:cNvPr>
          <p:cNvSpPr>
            <a:spLocks noGrp="1"/>
          </p:cNvSpPr>
          <p:nvPr>
            <p:ph idx="1"/>
          </p:nvPr>
        </p:nvSpPr>
        <p:spPr>
          <a:xfrm>
            <a:off x="1117600" y="1248697"/>
            <a:ext cx="7770761" cy="5348748"/>
          </a:xfrm>
        </p:spPr>
        <p:txBody>
          <a:bodyPr>
            <a:normAutofit fontScale="55000" lnSpcReduction="20000"/>
          </a:bodyPr>
          <a:lstStyle/>
          <a:p>
            <a:pPr marL="0" indent="0" algn="just">
              <a:buNone/>
            </a:pPr>
            <a:r>
              <a:rPr lang="en-US" dirty="0">
                <a:solidFill>
                  <a:srgbClr val="FF0000"/>
                </a:solidFill>
                <a:latin typeface="Arial" charset="0"/>
              </a:rPr>
              <a:t>This is a “screened subnet”, located between an internal and an external firewall.</a:t>
            </a:r>
          </a:p>
          <a:p>
            <a:pPr marL="339725" indent="-339725" algn="just">
              <a:buFont typeface="Wingdings" pitchFamily="2" charset="2"/>
              <a:buChar char="Ø"/>
            </a:pPr>
            <a:r>
              <a:rPr lang="en-US" dirty="0">
                <a:latin typeface="Arial" charset="0"/>
              </a:rPr>
              <a:t>An external firewall is placed at the edge of a local or enterprise network, just inside the boundary router that connects to the Internet or some wide area network (WAN).</a:t>
            </a:r>
          </a:p>
          <a:p>
            <a:pPr marL="339725" indent="-339725" algn="just">
              <a:buFont typeface="Wingdings" pitchFamily="2" charset="2"/>
              <a:buChar char="Ø"/>
            </a:pPr>
            <a:r>
              <a:rPr lang="en-US" dirty="0">
                <a:latin typeface="Arial" charset="0"/>
              </a:rPr>
              <a:t>One or more internal firewalls protect the bulk of the enterprise network.</a:t>
            </a:r>
          </a:p>
          <a:p>
            <a:pPr algn="just">
              <a:buFont typeface="Wingdings" panose="05000000000000000000" pitchFamily="2" charset="2"/>
              <a:buChar char="Ø"/>
            </a:pPr>
            <a:r>
              <a:rPr lang="en-US" dirty="0">
                <a:latin typeface="Arial" charset="0"/>
              </a:rPr>
              <a:t>Systems that are externally accessible but need some protections are usually located on DMZ networks. Typically, the systems in the DMZ require or foster external connectivity, such as a corporate Web site, an e-mail server, or a DNS (domain name system) server.</a:t>
            </a:r>
          </a:p>
          <a:p>
            <a:pPr algn="just">
              <a:spcBef>
                <a:spcPts val="1200"/>
              </a:spcBef>
              <a:buFont typeface="Wingdings" panose="05000000000000000000" pitchFamily="2" charset="2"/>
              <a:buChar char="Ø"/>
            </a:pPr>
            <a:r>
              <a:rPr lang="en-US" dirty="0">
                <a:latin typeface="Arial" charset="0"/>
              </a:rPr>
              <a:t>The external firewall provides a measure of access control and protection for the DMZ systems consistent with their need for external connectivity. The external firewall also provides a basic level of protection for the remainder of the enterprise network</a:t>
            </a:r>
            <a:endParaRPr lang="en-US" dirty="0"/>
          </a:p>
          <a:p>
            <a:pPr marL="0" indent="0" algn="just">
              <a:buNone/>
            </a:pPr>
            <a:r>
              <a:rPr lang="en-US" dirty="0">
                <a:latin typeface="Arial" charset="0"/>
              </a:rPr>
              <a:t>In this type of configuration, internal firewalls serve three purposes:   </a:t>
            </a:r>
          </a:p>
          <a:p>
            <a:pPr marL="404813" indent="-287338" algn="just">
              <a:buFontTx/>
              <a:buAutoNum type="arabicPeriod"/>
            </a:pPr>
            <a:r>
              <a:rPr lang="en-US" dirty="0">
                <a:latin typeface="Arial" charset="0"/>
              </a:rPr>
              <a:t>The internal firewall adds more stringent filtering capability, compared to the external firewall, to protect enterprise servers and workstations from external attack. </a:t>
            </a:r>
          </a:p>
          <a:p>
            <a:pPr marL="404813" indent="-287338" algn="just">
              <a:buFontTx/>
              <a:buAutoNum type="arabicPeriod"/>
            </a:pPr>
            <a:r>
              <a:rPr lang="en-US" dirty="0">
                <a:latin typeface="Arial" charset="0"/>
              </a:rPr>
              <a:t>The internal firewall provides two-way protection with respect to the DMZ:</a:t>
            </a:r>
          </a:p>
          <a:p>
            <a:pPr marL="796925" indent="-392113" algn="just">
              <a:spcBef>
                <a:spcPts val="1200"/>
              </a:spcBef>
              <a:buFont typeface="Wingdings" pitchFamily="2" charset="2"/>
              <a:buChar char="Ø"/>
            </a:pPr>
            <a:r>
              <a:rPr lang="en-US" dirty="0">
                <a:latin typeface="Arial" charset="0"/>
              </a:rPr>
              <a:t>It protects the remainder of the network from attacks launched from DMZ systems.</a:t>
            </a:r>
          </a:p>
          <a:p>
            <a:pPr marL="796925" indent="-392113" algn="just">
              <a:buFont typeface="Wingdings" pitchFamily="2" charset="2"/>
              <a:buChar char="Ø"/>
            </a:pPr>
            <a:r>
              <a:rPr lang="en-US" dirty="0">
                <a:latin typeface="Arial" charset="0"/>
              </a:rPr>
              <a:t>It also protects DMZ systems from attack by internal hosts.</a:t>
            </a:r>
          </a:p>
          <a:p>
            <a:pPr marL="457200" indent="-339725" algn="just">
              <a:buFont typeface="+mj-lt"/>
              <a:buAutoNum type="arabicPeriod" startAt="3"/>
            </a:pPr>
            <a:r>
              <a:rPr lang="en-US" dirty="0">
                <a:latin typeface="Arial" charset="0"/>
              </a:rPr>
              <a:t>Multiple internal firewalls can be used to protect portions of the internal network from each other. </a:t>
            </a:r>
          </a:p>
          <a:p>
            <a:pPr marL="0" indent="0" algn="just">
              <a:spcBef>
                <a:spcPts val="1200"/>
              </a:spcBef>
              <a:buNone/>
            </a:pPr>
            <a:r>
              <a:rPr lang="en-US" dirty="0">
                <a:solidFill>
                  <a:srgbClr val="FF0000"/>
                </a:solidFill>
                <a:latin typeface="Arial" charset="0"/>
              </a:rPr>
              <a:t>A common practice is to place the DMZ on a different network interface on the external firewall from that used to access the internal networks. </a:t>
            </a:r>
          </a:p>
          <a:p>
            <a:endParaRPr lang="en-US" dirty="0"/>
          </a:p>
        </p:txBody>
      </p:sp>
      <p:pic>
        <p:nvPicPr>
          <p:cNvPr id="4" name="Picture 3">
            <a:extLst>
              <a:ext uri="{FF2B5EF4-FFF2-40B4-BE49-F238E27FC236}">
                <a16:creationId xmlns:a16="http://schemas.microsoft.com/office/drawing/2014/main" id="{4C413363-CEDF-E958-D36D-9139FECCD2FC}"/>
              </a:ext>
            </a:extLst>
          </p:cNvPr>
          <p:cNvPicPr>
            <a:picLocks noChangeAspect="1"/>
          </p:cNvPicPr>
          <p:nvPr/>
        </p:nvPicPr>
        <p:blipFill>
          <a:blip r:embed="rId2"/>
          <a:stretch>
            <a:fillRect/>
          </a:stretch>
        </p:blipFill>
        <p:spPr>
          <a:xfrm>
            <a:off x="9039372" y="1662371"/>
            <a:ext cx="3129835" cy="4423797"/>
          </a:xfrm>
          <a:prstGeom prst="rect">
            <a:avLst/>
          </a:prstGeom>
        </p:spPr>
      </p:pic>
    </p:spTree>
    <p:extLst>
      <p:ext uri="{BB962C8B-B14F-4D97-AF65-F5344CB8AC3E}">
        <p14:creationId xmlns:p14="http://schemas.microsoft.com/office/powerpoint/2010/main" val="32206805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4DFC-9B03-1ABC-4476-511E9110859B}"/>
              </a:ext>
            </a:extLst>
          </p:cNvPr>
          <p:cNvSpPr>
            <a:spLocks noGrp="1"/>
          </p:cNvSpPr>
          <p:nvPr>
            <p:ph type="title"/>
          </p:nvPr>
        </p:nvSpPr>
        <p:spPr/>
        <p:txBody>
          <a:bodyPr>
            <a:normAutofit fontScale="90000"/>
          </a:bodyPr>
          <a:lstStyle/>
          <a:p>
            <a:r>
              <a:rPr lang="en-US" sz="4400" spc="-50" dirty="0">
                <a:latin typeface="+mj-lt"/>
                <a:ea typeface="+mj-ea"/>
                <a:cs typeface="+mj-cs"/>
              </a:rPr>
              <a:t>A Distributed Firewall Configuration</a:t>
            </a:r>
            <a:br>
              <a:rPr lang="en-US" sz="4400" spc="-50" dirty="0">
                <a:latin typeface="+mj-lt"/>
                <a:ea typeface="+mj-ea"/>
                <a:cs typeface="+mj-cs"/>
              </a:rPr>
            </a:br>
            <a:endParaRPr lang="en-US" dirty="0"/>
          </a:p>
        </p:txBody>
      </p:sp>
      <p:sp>
        <p:nvSpPr>
          <p:cNvPr id="3" name="Content Placeholder 2">
            <a:extLst>
              <a:ext uri="{FF2B5EF4-FFF2-40B4-BE49-F238E27FC236}">
                <a16:creationId xmlns:a16="http://schemas.microsoft.com/office/drawing/2014/main" id="{EF23761D-A53F-36A9-8433-231EBAFCF693}"/>
              </a:ext>
            </a:extLst>
          </p:cNvPr>
          <p:cNvSpPr>
            <a:spLocks noGrp="1"/>
          </p:cNvSpPr>
          <p:nvPr>
            <p:ph idx="1"/>
          </p:nvPr>
        </p:nvSpPr>
        <p:spPr>
          <a:xfrm>
            <a:off x="1425677" y="1708653"/>
            <a:ext cx="6577781" cy="4535750"/>
          </a:xfrm>
        </p:spPr>
        <p:txBody>
          <a:bodyPr>
            <a:normAutofit fontScale="77500" lnSpcReduction="20000"/>
          </a:bodyPr>
          <a:lstStyle/>
          <a:p>
            <a:pPr marL="342900" indent="-342900" defTabSz="914400">
              <a:lnSpc>
                <a:spcPct val="85000"/>
              </a:lnSpc>
              <a:spcBef>
                <a:spcPct val="0"/>
              </a:spcBef>
              <a:spcAft>
                <a:spcPts val="600"/>
              </a:spcAft>
              <a:buFont typeface="Wingdings" panose="05000000000000000000" pitchFamily="2" charset="2"/>
              <a:buChar char="§"/>
            </a:pPr>
            <a:r>
              <a:rPr lang="en-US" sz="2400" spc="-50" dirty="0">
                <a:latin typeface="+mj-lt"/>
                <a:ea typeface="+mj-ea"/>
                <a:cs typeface="+mj-cs"/>
              </a:rPr>
              <a:t>Types:</a:t>
            </a:r>
          </a:p>
          <a:p>
            <a:pPr marL="571500" lvl="1" indent="-342900">
              <a:lnSpc>
                <a:spcPct val="85000"/>
              </a:lnSpc>
              <a:spcBef>
                <a:spcPct val="0"/>
              </a:spcBef>
              <a:spcAft>
                <a:spcPts val="600"/>
              </a:spcAft>
              <a:buFont typeface="Wingdings" panose="05000000000000000000" pitchFamily="2" charset="2"/>
              <a:buChar char="§"/>
            </a:pPr>
            <a:r>
              <a:rPr lang="en-US" sz="2100" spc="-50" dirty="0">
                <a:latin typeface="+mj-lt"/>
                <a:ea typeface="+mj-ea"/>
                <a:cs typeface="+mj-cs"/>
              </a:rPr>
              <a:t>External DMZ network</a:t>
            </a:r>
          </a:p>
          <a:p>
            <a:pPr marL="571500" lvl="1" indent="-342900">
              <a:lnSpc>
                <a:spcPct val="85000"/>
              </a:lnSpc>
              <a:spcBef>
                <a:spcPct val="0"/>
              </a:spcBef>
              <a:spcAft>
                <a:spcPts val="600"/>
              </a:spcAft>
              <a:buFont typeface="Wingdings" panose="05000000000000000000" pitchFamily="2" charset="2"/>
              <a:buChar char="§"/>
            </a:pPr>
            <a:r>
              <a:rPr lang="en-US" sz="2100" spc="-50" dirty="0">
                <a:latin typeface="+mj-lt"/>
                <a:ea typeface="+mj-ea"/>
                <a:cs typeface="+mj-cs"/>
              </a:rPr>
              <a:t>Internal DMZ network</a:t>
            </a:r>
          </a:p>
          <a:p>
            <a:pPr marL="571500" lvl="1" indent="-342900">
              <a:lnSpc>
                <a:spcPct val="85000"/>
              </a:lnSpc>
              <a:spcBef>
                <a:spcPct val="0"/>
              </a:spcBef>
              <a:spcAft>
                <a:spcPts val="600"/>
              </a:spcAft>
              <a:buFont typeface="Wingdings" panose="05000000000000000000" pitchFamily="2" charset="2"/>
              <a:buChar char="§"/>
            </a:pPr>
            <a:r>
              <a:rPr lang="en-US" sz="2100" spc="-50" dirty="0">
                <a:latin typeface="+mj-lt"/>
                <a:ea typeface="+mj-ea"/>
                <a:cs typeface="+mj-cs"/>
              </a:rPr>
              <a:t>Internal protected network</a:t>
            </a:r>
          </a:p>
          <a:p>
            <a:pPr marL="285750" indent="-285750" algn="just" defTabSz="914400">
              <a:lnSpc>
                <a:spcPct val="90000"/>
              </a:lnSpc>
              <a:spcAft>
                <a:spcPts val="600"/>
              </a:spcAft>
              <a:buClr>
                <a:schemeClr val="accent1"/>
              </a:buClr>
              <a:buFont typeface="Wingdings" panose="05000000000000000000" pitchFamily="2" charset="2"/>
              <a:buChar char="q"/>
            </a:pPr>
            <a:r>
              <a:rPr lang="en-US" sz="2400" dirty="0"/>
              <a:t>A distributed firewall configuration involves stand-alone firewall devices plus host-based firewalls working together under a central administrative control.</a:t>
            </a:r>
          </a:p>
          <a:p>
            <a:pPr marL="285750" indent="-285750" algn="just" defTabSz="914400">
              <a:lnSpc>
                <a:spcPct val="90000"/>
              </a:lnSpc>
              <a:spcAft>
                <a:spcPts val="600"/>
              </a:spcAft>
              <a:buClr>
                <a:schemeClr val="accent1"/>
              </a:buClr>
              <a:buFont typeface="Wingdings" panose="05000000000000000000" pitchFamily="2" charset="2"/>
              <a:buChar char="q"/>
            </a:pPr>
            <a:r>
              <a:rPr lang="en-US" sz="2400" dirty="0"/>
              <a:t>Administrators can configure host-resident firewalls on hundreds of servers and workstations as well as configure personal firewalls on local and remote user systems. These firewalls protect against internal attacks and provide protection tailored to specific machines and applications.</a:t>
            </a:r>
          </a:p>
          <a:p>
            <a:pPr marL="285750" indent="-285750" algn="just" defTabSz="914400">
              <a:lnSpc>
                <a:spcPct val="90000"/>
              </a:lnSpc>
              <a:spcAft>
                <a:spcPts val="600"/>
              </a:spcAft>
              <a:buClr>
                <a:schemeClr val="accent1"/>
              </a:buClr>
              <a:buFont typeface="Wingdings" panose="05000000000000000000" pitchFamily="2" charset="2"/>
              <a:buChar char="q"/>
            </a:pPr>
            <a:r>
              <a:rPr lang="en-US" sz="2400" dirty="0"/>
              <a:t>Stand-alone firewalls provide global protection, including internal firewalls and an external firewall, as discussed previously.</a:t>
            </a:r>
          </a:p>
          <a:p>
            <a:endParaRPr lang="en-US" dirty="0"/>
          </a:p>
        </p:txBody>
      </p:sp>
      <p:pic>
        <p:nvPicPr>
          <p:cNvPr id="4" name="Picture 3">
            <a:extLst>
              <a:ext uri="{FF2B5EF4-FFF2-40B4-BE49-F238E27FC236}">
                <a16:creationId xmlns:a16="http://schemas.microsoft.com/office/drawing/2014/main" id="{4F68A3D1-5EF9-6B95-7DD1-900AFDEE3FC2}"/>
              </a:ext>
            </a:extLst>
          </p:cNvPr>
          <p:cNvPicPr>
            <a:picLocks noChangeAspect="1"/>
          </p:cNvPicPr>
          <p:nvPr/>
        </p:nvPicPr>
        <p:blipFill>
          <a:blip r:embed="rId2"/>
          <a:stretch>
            <a:fillRect/>
          </a:stretch>
        </p:blipFill>
        <p:spPr>
          <a:xfrm>
            <a:off x="8136046" y="1550418"/>
            <a:ext cx="3808991" cy="4852220"/>
          </a:xfrm>
          <a:prstGeom prst="rect">
            <a:avLst/>
          </a:prstGeom>
        </p:spPr>
      </p:pic>
    </p:spTree>
    <p:extLst>
      <p:ext uri="{BB962C8B-B14F-4D97-AF65-F5344CB8AC3E}">
        <p14:creationId xmlns:p14="http://schemas.microsoft.com/office/powerpoint/2010/main" val="3143514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DA9AA-B4A1-2E8A-34FF-36E91C2E85B7}"/>
              </a:ext>
            </a:extLst>
          </p:cNvPr>
          <p:cNvSpPr>
            <a:spLocks noGrp="1"/>
          </p:cNvSpPr>
          <p:nvPr>
            <p:ph type="title"/>
          </p:nvPr>
        </p:nvSpPr>
        <p:spPr/>
        <p:txBody>
          <a:bodyPr/>
          <a:lstStyle/>
          <a:p>
            <a:r>
              <a:rPr lang="en-US" sz="4400" dirty="0">
                <a:solidFill>
                  <a:srgbClr val="FFFFFF"/>
                </a:solidFill>
                <a:ea typeface="ＭＳ Ｐゴシック" pitchFamily="-107" charset="-128"/>
                <a:cs typeface="ＭＳ Ｐゴシック" pitchFamily="-107" charset="-128"/>
              </a:rPr>
              <a:t>Stream Modes of Operation</a:t>
            </a:r>
            <a:endParaRPr lang="en-US" dirty="0"/>
          </a:p>
        </p:txBody>
      </p:sp>
      <p:sp>
        <p:nvSpPr>
          <p:cNvPr id="3" name="Content Placeholder 2">
            <a:extLst>
              <a:ext uri="{FF2B5EF4-FFF2-40B4-BE49-F238E27FC236}">
                <a16:creationId xmlns:a16="http://schemas.microsoft.com/office/drawing/2014/main" id="{88601BF3-FB01-F924-88EF-2228500D218B}"/>
              </a:ext>
            </a:extLst>
          </p:cNvPr>
          <p:cNvSpPr>
            <a:spLocks noGrp="1"/>
          </p:cNvSpPr>
          <p:nvPr>
            <p:ph idx="1"/>
          </p:nvPr>
        </p:nvSpPr>
        <p:spPr>
          <a:xfrm>
            <a:off x="1587710" y="1504335"/>
            <a:ext cx="9486690" cy="5181600"/>
          </a:xfrm>
        </p:spPr>
        <p:txBody>
          <a:bodyPr>
            <a:normAutofit fontScale="55000" lnSpcReduction="20000"/>
          </a:bodyPr>
          <a:lstStyle/>
          <a:p>
            <a:r>
              <a:rPr lang="en-US" dirty="0"/>
              <a:t>We talked about block modes; we will introduce stream modes that treat any data as a stream of bits then cipher it.</a:t>
            </a:r>
          </a:p>
          <a:p>
            <a:pPr>
              <a:buFont typeface="Wingdings" panose="05000000000000000000" pitchFamily="2" charset="2"/>
              <a:buChar char="Ø"/>
            </a:pPr>
            <a:r>
              <a:rPr lang="en-US" sz="2400" dirty="0">
                <a:ea typeface="ＭＳ Ｐゴシック" pitchFamily="-107" charset="-128"/>
              </a:rPr>
              <a:t>Stream modes convert block cipher into stream cipher</a:t>
            </a:r>
          </a:p>
          <a:p>
            <a:pPr marL="914400" indent="-457200">
              <a:buFont typeface="+mj-lt"/>
              <a:buAutoNum type="arabicPeriod"/>
            </a:pPr>
            <a:r>
              <a:rPr lang="en-US" sz="2400" dirty="0">
                <a:ea typeface="ＭＳ Ｐゴシック" pitchFamily="-107" charset="-128"/>
              </a:rPr>
              <a:t>cipher feedback (CFB) mode</a:t>
            </a:r>
          </a:p>
          <a:p>
            <a:pPr marL="1147763" indent="-233363"/>
            <a:r>
              <a:rPr lang="en-US" sz="2400" dirty="0">
                <a:ea typeface="ＭＳ Ｐゴシック" pitchFamily="-107" charset="-128"/>
              </a:rPr>
              <a:t>allows to operate on smaller plaintext units, e.g. real time data</a:t>
            </a:r>
          </a:p>
          <a:p>
            <a:pPr marL="1147763" indent="-233363"/>
            <a:r>
              <a:rPr lang="en-US" sz="2400" dirty="0">
                <a:ea typeface="ＭＳ Ｐゴシック" pitchFamily="-107" charset="-128"/>
              </a:rPr>
              <a:t>if a transmission error occurs in one ciphertext block, there will be an error in several blocks of the decrypted plaintext (this is called error propagation)</a:t>
            </a:r>
          </a:p>
          <a:p>
            <a:pPr marL="1147763" indent="-233363"/>
            <a:r>
              <a:rPr lang="en-US" sz="2400" dirty="0">
                <a:ea typeface="ＭＳ Ｐゴシック" pitchFamily="-107" charset="-128"/>
              </a:rPr>
              <a:t>it uses a complex structure</a:t>
            </a:r>
          </a:p>
          <a:p>
            <a:pPr marL="914400" indent="-457200">
              <a:buFont typeface="+mj-lt"/>
              <a:buAutoNum type="arabicPeriod" startAt="2"/>
            </a:pPr>
            <a:r>
              <a:rPr lang="en-US" sz="2400" dirty="0">
                <a:ea typeface="ＭＳ Ｐゴシック" pitchFamily="-107" charset="-128"/>
              </a:rPr>
              <a:t>output feedback (OFB) mode</a:t>
            </a:r>
          </a:p>
          <a:p>
            <a:pPr marL="1147763" indent="-233363"/>
            <a:r>
              <a:rPr lang="en-US" sz="2400" dirty="0">
                <a:ea typeface="ＭＳ Ｐゴシック" pitchFamily="-107" charset="-128"/>
              </a:rPr>
              <a:t>is simpler than CFB but preferred to operate on entire data blocks</a:t>
            </a:r>
          </a:p>
          <a:p>
            <a:pPr marL="914400" indent="-457200">
              <a:buFont typeface="+mj-lt"/>
              <a:buAutoNum type="arabicPeriod" startAt="3"/>
            </a:pPr>
            <a:r>
              <a:rPr lang="en-US" sz="2400" dirty="0">
                <a:ea typeface="ＭＳ Ｐゴシック" pitchFamily="-107" charset="-128"/>
              </a:rPr>
              <a:t>counter (CTR) mode</a:t>
            </a:r>
          </a:p>
          <a:p>
            <a:pPr marL="1147763" indent="-233363"/>
            <a:r>
              <a:rPr lang="en-US" sz="2400" dirty="0">
                <a:ea typeface="ＭＳ Ｐゴシック" pitchFamily="-107" charset="-128"/>
              </a:rPr>
              <a:t>the Counter (CTR) mode is a variant of OFB, but which encrypts a counter value (hence name) rather than any feedback value</a:t>
            </a:r>
          </a:p>
          <a:p>
            <a:pPr marL="1147763" indent="-233363"/>
            <a:r>
              <a:rPr lang="en-US" sz="2400" dirty="0">
                <a:ea typeface="ＭＳ Ｐゴシック" pitchFamily="-107" charset="-128"/>
              </a:rPr>
              <a:t>must have a different key &amp; counter value for every plaintext block (never reused)</a:t>
            </a:r>
          </a:p>
          <a:p>
            <a:pPr>
              <a:buFont typeface="Wingdings" panose="05000000000000000000" pitchFamily="2" charset="2"/>
              <a:buChar char="Ø"/>
            </a:pPr>
            <a:r>
              <a:rPr lang="en-US" sz="2400" dirty="0">
                <a:ea typeface="ＭＳ Ｐゴシック" pitchFamily="-107" charset="-128"/>
              </a:rPr>
              <a:t>Encryption is done by XORing plaintext (like one time pad encryption) blocks with random bits.</a:t>
            </a:r>
          </a:p>
          <a:p>
            <a:pPr>
              <a:buFont typeface="Wingdings" panose="05000000000000000000" pitchFamily="2" charset="2"/>
              <a:buChar char="Ø"/>
            </a:pPr>
            <a:r>
              <a:rPr lang="en-US" sz="2400" dirty="0">
                <a:ea typeface="ＭＳ Ｐゴシック" pitchFamily="-107" charset="-128"/>
              </a:rPr>
              <a:t>Use block cipher as some form of </a:t>
            </a:r>
            <a:r>
              <a:rPr lang="en-AU" sz="2400" b="1" dirty="0">
                <a:ea typeface="ＭＳ Ｐゴシック" pitchFamily="-107" charset="-128"/>
              </a:rPr>
              <a:t>pseudo-random number </a:t>
            </a:r>
            <a:r>
              <a:rPr lang="en-AU" sz="2400" dirty="0">
                <a:ea typeface="ＭＳ Ｐゴシック" pitchFamily="-107" charset="-128"/>
              </a:rPr>
              <a:t>generator to generate the required random bits</a:t>
            </a:r>
            <a:endParaRPr lang="en-US" sz="2400" dirty="0">
              <a:ea typeface="ＭＳ Ｐゴシック" pitchFamily="-107" charset="-128"/>
            </a:endParaRPr>
          </a:p>
          <a:p>
            <a:endParaRPr lang="en-US" dirty="0"/>
          </a:p>
        </p:txBody>
      </p:sp>
    </p:spTree>
    <p:extLst>
      <p:ext uri="{BB962C8B-B14F-4D97-AF65-F5344CB8AC3E}">
        <p14:creationId xmlns:p14="http://schemas.microsoft.com/office/powerpoint/2010/main" val="3213800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ADB15-786C-964A-6F58-C7EFDC61D3BD}"/>
              </a:ext>
            </a:extLst>
          </p:cNvPr>
          <p:cNvSpPr>
            <a:spLocks noGrp="1"/>
          </p:cNvSpPr>
          <p:nvPr>
            <p:ph type="title"/>
          </p:nvPr>
        </p:nvSpPr>
        <p:spPr/>
        <p:txBody>
          <a:bodyPr/>
          <a:lstStyle/>
          <a:p>
            <a:r>
              <a:rPr lang="en-AU" sz="4400" dirty="0">
                <a:solidFill>
                  <a:srgbClr val="FFFFFF"/>
                </a:solidFill>
                <a:ea typeface="ＭＳ Ｐゴシック" pitchFamily="-107" charset="-128"/>
                <a:cs typeface="ＭＳ Ｐゴシック" pitchFamily="-107" charset="-128"/>
              </a:rPr>
              <a:t>Random Numbers</a:t>
            </a:r>
            <a:endParaRPr lang="en-US" dirty="0"/>
          </a:p>
        </p:txBody>
      </p:sp>
      <p:sp>
        <p:nvSpPr>
          <p:cNvPr id="3" name="Content Placeholder 2">
            <a:extLst>
              <a:ext uri="{FF2B5EF4-FFF2-40B4-BE49-F238E27FC236}">
                <a16:creationId xmlns:a16="http://schemas.microsoft.com/office/drawing/2014/main" id="{E2D19363-F5DE-D129-40C2-CE830E21CD95}"/>
              </a:ext>
            </a:extLst>
          </p:cNvPr>
          <p:cNvSpPr>
            <a:spLocks noGrp="1"/>
          </p:cNvSpPr>
          <p:nvPr>
            <p:ph idx="1"/>
          </p:nvPr>
        </p:nvSpPr>
        <p:spPr/>
        <p:txBody>
          <a:bodyPr>
            <a:normAutofit lnSpcReduction="10000"/>
          </a:bodyPr>
          <a:lstStyle/>
          <a:p>
            <a:pPr>
              <a:lnSpc>
                <a:spcPct val="90000"/>
              </a:lnSpc>
            </a:pPr>
            <a:r>
              <a:rPr lang="en-AU" sz="2100" dirty="0">
                <a:ea typeface="ＭＳ Ｐゴシック" pitchFamily="-107" charset="-128"/>
              </a:rPr>
              <a:t>It has many uses like nonces</a:t>
            </a:r>
          </a:p>
          <a:p>
            <a:pPr>
              <a:lnSpc>
                <a:spcPct val="90000"/>
              </a:lnSpc>
            </a:pPr>
            <a:r>
              <a:rPr lang="en-AU" sz="2100" dirty="0">
                <a:ea typeface="ＭＳ Ｐゴシック" pitchFamily="-107" charset="-128"/>
              </a:rPr>
              <a:t>in all cases its critical that these values be </a:t>
            </a:r>
          </a:p>
          <a:p>
            <a:pPr lvl="1">
              <a:lnSpc>
                <a:spcPct val="90000"/>
              </a:lnSpc>
            </a:pPr>
            <a:r>
              <a:rPr lang="en-AU" sz="2100" dirty="0">
                <a:ea typeface="ＭＳ Ｐゴシック" pitchFamily="-107" charset="-128"/>
              </a:rPr>
              <a:t>statistically random, uniform distribution, independent</a:t>
            </a:r>
          </a:p>
          <a:p>
            <a:pPr lvl="1">
              <a:lnSpc>
                <a:spcPct val="90000"/>
              </a:lnSpc>
            </a:pPr>
            <a:r>
              <a:rPr lang="en-AU" sz="2100" dirty="0">
                <a:ea typeface="ＭＳ Ｐゴシック" pitchFamily="-107" charset="-128"/>
              </a:rPr>
              <a:t>unpredictability of future values from </a:t>
            </a:r>
            <a:r>
              <a:rPr lang="en-US" sz="2100" dirty="0">
                <a:ea typeface="ＭＳ Ｐゴシック" pitchFamily="-107" charset="-128"/>
              </a:rPr>
              <a:t>previous values</a:t>
            </a:r>
          </a:p>
          <a:p>
            <a:pPr>
              <a:lnSpc>
                <a:spcPct val="90000"/>
              </a:lnSpc>
            </a:pPr>
            <a:r>
              <a:rPr lang="en-US" sz="2100" dirty="0">
                <a:ea typeface="ＭＳ Ｐゴシック" pitchFamily="-107" charset="-128"/>
              </a:rPr>
              <a:t>true random numbers (random numbers without patterns) provide this</a:t>
            </a:r>
          </a:p>
          <a:p>
            <a:r>
              <a:rPr lang="en-AU" sz="2400" dirty="0">
                <a:solidFill>
                  <a:srgbClr val="FFFFFF"/>
                </a:solidFill>
                <a:ea typeface="ＭＳ Ｐゴシック" pitchFamily="-107" charset="-128"/>
                <a:cs typeface="ＭＳ Ｐゴシック" pitchFamily="-107" charset="-128"/>
              </a:rPr>
              <a:t>Pseudorandom Number Generators (PRNGs)</a:t>
            </a:r>
          </a:p>
          <a:p>
            <a:pPr lvl="1"/>
            <a:r>
              <a:rPr lang="en-US" sz="1800" dirty="0">
                <a:ea typeface="ＭＳ Ｐゴシック" pitchFamily="-107" charset="-128"/>
              </a:rPr>
              <a:t>often use deterministic algorithmic techniques to create “random numbers”</a:t>
            </a:r>
          </a:p>
          <a:p>
            <a:pPr lvl="2"/>
            <a:r>
              <a:rPr lang="en-US" sz="1900" dirty="0">
                <a:ea typeface="ＭＳ Ｐゴシック" pitchFamily="-107" charset="-128"/>
              </a:rPr>
              <a:t>although are not truly random , because may it follow a pattern</a:t>
            </a:r>
          </a:p>
          <a:p>
            <a:pPr lvl="2"/>
            <a:r>
              <a:rPr lang="en-US" sz="1900" dirty="0">
                <a:ea typeface="ＭＳ Ｐゴシック" pitchFamily="-107" charset="-128"/>
              </a:rPr>
              <a:t>can pass many tests of “randomness”</a:t>
            </a:r>
          </a:p>
          <a:p>
            <a:pPr lvl="2"/>
            <a:r>
              <a:rPr lang="en-US" sz="1900" dirty="0">
                <a:ea typeface="ＭＳ Ｐゴシック" pitchFamily="-107" charset="-128"/>
              </a:rPr>
              <a:t>It must be</a:t>
            </a:r>
            <a:r>
              <a:rPr lang="ar-EG" sz="1900" dirty="0">
                <a:ea typeface="ＭＳ Ｐゴシック" pitchFamily="-107" charset="-128"/>
              </a:rPr>
              <a:t> </a:t>
            </a:r>
            <a:r>
              <a:rPr lang="en-US" sz="1900" dirty="0">
                <a:ea typeface="ＭＳ Ｐゴシック" pitchFamily="-107" charset="-128"/>
              </a:rPr>
              <a:t>fulfilling </a:t>
            </a:r>
            <a:r>
              <a:rPr lang="en-US" sz="2000" dirty="0">
                <a:ea typeface="ＭＳ Ｐゴシック" pitchFamily="-107" charset="-128"/>
              </a:rPr>
              <a:t>uniformity, scalability, consistency , unpredictability</a:t>
            </a:r>
          </a:p>
          <a:p>
            <a:pPr lvl="2"/>
            <a:endParaRPr lang="en-US" sz="1900" dirty="0">
              <a:ea typeface="ＭＳ Ｐゴシック" pitchFamily="-107" charset="-128"/>
            </a:endParaRPr>
          </a:p>
          <a:p>
            <a:endParaRPr lang="en-US" dirty="0"/>
          </a:p>
        </p:txBody>
      </p:sp>
      <p:pic>
        <p:nvPicPr>
          <p:cNvPr id="4" name="Picture 3">
            <a:extLst>
              <a:ext uri="{FF2B5EF4-FFF2-40B4-BE49-F238E27FC236}">
                <a16:creationId xmlns:a16="http://schemas.microsoft.com/office/drawing/2014/main" id="{0CA91BC7-7E1D-72C7-63AB-C4AA37670815}"/>
              </a:ext>
            </a:extLst>
          </p:cNvPr>
          <p:cNvPicPr>
            <a:picLocks noChangeAspect="1"/>
          </p:cNvPicPr>
          <p:nvPr/>
        </p:nvPicPr>
        <p:blipFill>
          <a:blip r:embed="rId2" cstate="print"/>
          <a:srcRect/>
          <a:stretch>
            <a:fillRect/>
          </a:stretch>
        </p:blipFill>
        <p:spPr bwMode="auto">
          <a:xfrm>
            <a:off x="8067573" y="623119"/>
            <a:ext cx="3465666" cy="1796027"/>
          </a:xfrm>
          <a:prstGeom prst="rect">
            <a:avLst/>
          </a:prstGeom>
          <a:noFill/>
          <a:ln w="9525">
            <a:noFill/>
            <a:miter lim="800000"/>
            <a:headEnd/>
            <a:tailEnd/>
          </a:ln>
        </p:spPr>
      </p:pic>
    </p:spTree>
    <p:extLst>
      <p:ext uri="{BB962C8B-B14F-4D97-AF65-F5344CB8AC3E}">
        <p14:creationId xmlns:p14="http://schemas.microsoft.com/office/powerpoint/2010/main" val="370587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67CE1-6B29-A135-E38A-7FCEEAE32970}"/>
              </a:ext>
            </a:extLst>
          </p:cNvPr>
          <p:cNvSpPr>
            <a:spLocks noGrp="1"/>
          </p:cNvSpPr>
          <p:nvPr>
            <p:ph type="title"/>
          </p:nvPr>
        </p:nvSpPr>
        <p:spPr/>
        <p:txBody>
          <a:bodyPr/>
          <a:lstStyle/>
          <a:p>
            <a:r>
              <a:rPr lang="en-US" dirty="0"/>
              <a:t>Cont.</a:t>
            </a:r>
          </a:p>
        </p:txBody>
      </p:sp>
      <p:sp>
        <p:nvSpPr>
          <p:cNvPr id="3" name="Content Placeholder 2">
            <a:extLst>
              <a:ext uri="{FF2B5EF4-FFF2-40B4-BE49-F238E27FC236}">
                <a16:creationId xmlns:a16="http://schemas.microsoft.com/office/drawing/2014/main" id="{DCF6C7DB-0F1A-C310-0317-736B87FB7EC9}"/>
              </a:ext>
            </a:extLst>
          </p:cNvPr>
          <p:cNvSpPr>
            <a:spLocks noGrp="1"/>
          </p:cNvSpPr>
          <p:nvPr>
            <p:ph idx="1"/>
          </p:nvPr>
        </p:nvSpPr>
        <p:spPr/>
        <p:txBody>
          <a:bodyPr/>
          <a:lstStyle/>
          <a:p>
            <a:r>
              <a:rPr lang="en-US" dirty="0"/>
              <a:t>We can use </a:t>
            </a:r>
            <a:r>
              <a:rPr lang="en-US" sz="2400" dirty="0">
                <a:ea typeface="ＭＳ Ｐゴシック" pitchFamily="-107" charset="-128"/>
              </a:rPr>
              <a:t>a block cipher to generate random numbers.</a:t>
            </a:r>
          </a:p>
          <a:p>
            <a:r>
              <a:rPr lang="en-US" sz="2400" dirty="0">
                <a:ea typeface="ＭＳ Ｐゴシック" pitchFamily="-107" charset="-128"/>
              </a:rPr>
              <a:t>For generated random number we need to make it like true as possible like we make it follow unfixed inputs like the current time with seconds that it continuously changes so always the result will be unpredictable.</a:t>
            </a:r>
          </a:p>
          <a:p>
            <a:r>
              <a:rPr lang="en-AU" sz="2400" dirty="0">
                <a:ea typeface="ＭＳ Ｐゴシック" pitchFamily="-107" charset="-128"/>
              </a:rPr>
              <a:t>Can also use stream cipher </a:t>
            </a:r>
            <a:r>
              <a:rPr lang="en-US" sz="2400" dirty="0">
                <a:ea typeface="ＭＳ Ｐゴシック" pitchFamily="-107" charset="-128"/>
              </a:rPr>
              <a:t>to generate random numbers,</a:t>
            </a:r>
            <a:r>
              <a:rPr lang="en-AU" sz="2400" dirty="0">
                <a:ea typeface="ＭＳ Ｐゴシック" pitchFamily="-107" charset="-128"/>
              </a:rPr>
              <a:t> randomness of </a:t>
            </a:r>
            <a:r>
              <a:rPr lang="en-AU" sz="2400" b="1" dirty="0">
                <a:ea typeface="ＭＳ Ｐゴシック" pitchFamily="-107" charset="-128"/>
              </a:rPr>
              <a:t>stream key</a:t>
            </a:r>
            <a:r>
              <a:rPr lang="en-AU" sz="2400" dirty="0">
                <a:ea typeface="ＭＳ Ｐゴシック" pitchFamily="-107" charset="-128"/>
              </a:rPr>
              <a:t> destroys statistical properties in message ,</a:t>
            </a:r>
            <a:r>
              <a:rPr lang="en-US" sz="2400" dirty="0">
                <a:ea typeface="ＭＳ Ｐゴシック" pitchFamily="-107" charset="-128"/>
              </a:rPr>
              <a:t> but must never reuse stream key.</a:t>
            </a:r>
          </a:p>
        </p:txBody>
      </p:sp>
    </p:spTree>
    <p:extLst>
      <p:ext uri="{BB962C8B-B14F-4D97-AF65-F5344CB8AC3E}">
        <p14:creationId xmlns:p14="http://schemas.microsoft.com/office/powerpoint/2010/main" val="1481303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8794-6A77-D86F-4F1B-2A10AE75DDC5}"/>
              </a:ext>
            </a:extLst>
          </p:cNvPr>
          <p:cNvSpPr>
            <a:spLocks noGrp="1"/>
          </p:cNvSpPr>
          <p:nvPr>
            <p:ph type="title"/>
          </p:nvPr>
        </p:nvSpPr>
        <p:spPr/>
        <p:txBody>
          <a:bodyPr/>
          <a:lstStyle/>
          <a:p>
            <a:r>
              <a:rPr lang="en-AU" sz="4400" dirty="0">
                <a:solidFill>
                  <a:srgbClr val="FFFFFF"/>
                </a:solidFill>
              </a:rPr>
              <a:t>Private/Public Key Cryptography</a:t>
            </a:r>
            <a:endParaRPr lang="en-US" dirty="0"/>
          </a:p>
        </p:txBody>
      </p:sp>
      <p:sp>
        <p:nvSpPr>
          <p:cNvPr id="3" name="Content Placeholder 2">
            <a:extLst>
              <a:ext uri="{FF2B5EF4-FFF2-40B4-BE49-F238E27FC236}">
                <a16:creationId xmlns:a16="http://schemas.microsoft.com/office/drawing/2014/main" id="{DFE5C9BA-AE03-3076-450C-8E2F2FCE9B5C}"/>
              </a:ext>
            </a:extLst>
          </p:cNvPr>
          <p:cNvSpPr>
            <a:spLocks noGrp="1"/>
          </p:cNvSpPr>
          <p:nvPr>
            <p:ph idx="1"/>
          </p:nvPr>
        </p:nvSpPr>
        <p:spPr>
          <a:xfrm>
            <a:off x="1587710" y="1406013"/>
            <a:ext cx="9486690" cy="4996625"/>
          </a:xfrm>
        </p:spPr>
        <p:txBody>
          <a:bodyPr>
            <a:normAutofit fontScale="85000" lnSpcReduction="10000"/>
          </a:bodyPr>
          <a:lstStyle/>
          <a:p>
            <a:pPr>
              <a:defRPr/>
            </a:pPr>
            <a:r>
              <a:rPr lang="en-AU" sz="2000" dirty="0">
                <a:solidFill>
                  <a:srgbClr val="FFFFFF"/>
                </a:solidFill>
              </a:rPr>
              <a:t>Private Key Cryptography:</a:t>
            </a:r>
            <a:endParaRPr lang="en-AU" sz="2000" dirty="0"/>
          </a:p>
          <a:p>
            <a:pPr lvl="1">
              <a:buFont typeface="Wingdings" pitchFamily="-107" charset="2"/>
              <a:buChar char="Ø"/>
              <a:defRPr/>
            </a:pPr>
            <a:r>
              <a:rPr lang="en-AU" sz="1700" dirty="0"/>
              <a:t>traditional </a:t>
            </a:r>
            <a:r>
              <a:rPr lang="en-AU" sz="1700" b="1" dirty="0"/>
              <a:t>private/secret/single key</a:t>
            </a:r>
            <a:r>
              <a:rPr lang="en-AU" sz="1700" dirty="0"/>
              <a:t> cryptography uses </a:t>
            </a:r>
            <a:r>
              <a:rPr lang="en-AU" sz="1700" b="1" dirty="0"/>
              <a:t>one</a:t>
            </a:r>
            <a:r>
              <a:rPr lang="en-AU" sz="1700" dirty="0"/>
              <a:t> key shared by both sender and receiver </a:t>
            </a:r>
          </a:p>
          <a:p>
            <a:pPr lvl="1">
              <a:buFont typeface="Wingdings" pitchFamily="-107" charset="2"/>
              <a:buChar char="Ø"/>
              <a:defRPr/>
            </a:pPr>
            <a:r>
              <a:rPr lang="en-AU" sz="1700" dirty="0"/>
              <a:t>if this key is disclosed communications are compromised </a:t>
            </a:r>
          </a:p>
          <a:p>
            <a:pPr lvl="1">
              <a:buFont typeface="Wingdings" pitchFamily="-107" charset="2"/>
              <a:buChar char="Ø"/>
              <a:defRPr/>
            </a:pPr>
            <a:r>
              <a:rPr lang="en-AU" sz="1700" dirty="0"/>
              <a:t>also is </a:t>
            </a:r>
            <a:r>
              <a:rPr lang="en-AU" sz="1700" b="1" dirty="0"/>
              <a:t>symmetric</a:t>
            </a:r>
            <a:r>
              <a:rPr lang="en-AU" sz="1700" dirty="0"/>
              <a:t>, parties are equal (both sender and receiver has the same key) </a:t>
            </a:r>
          </a:p>
          <a:p>
            <a:pPr lvl="1">
              <a:buFont typeface="Wingdings" pitchFamily="-107" charset="2"/>
              <a:buChar char="Ø"/>
              <a:defRPr/>
            </a:pPr>
            <a:r>
              <a:rPr lang="en-AU" sz="1700" dirty="0"/>
              <a:t>hence does not protect sender from receiver forging a message &amp; claiming is sent by sender </a:t>
            </a:r>
          </a:p>
          <a:p>
            <a:pPr lvl="1"/>
            <a:r>
              <a:rPr lang="en-US" dirty="0"/>
              <a:t>Its advantage is the fact it is faster.</a:t>
            </a:r>
          </a:p>
          <a:p>
            <a:r>
              <a:rPr lang="en-AU" sz="2400" dirty="0">
                <a:solidFill>
                  <a:srgbClr val="FFFFFF"/>
                </a:solidFill>
              </a:rPr>
              <a:t>Public-Key Cryptography:</a:t>
            </a:r>
          </a:p>
          <a:p>
            <a:pPr lvl="1"/>
            <a:r>
              <a:rPr lang="en-US" sz="1700" dirty="0"/>
              <a:t>uses </a:t>
            </a:r>
            <a:r>
              <a:rPr lang="en-US" sz="1700" b="1" dirty="0"/>
              <a:t>two</a:t>
            </a:r>
            <a:r>
              <a:rPr lang="en-US" sz="1700" dirty="0"/>
              <a:t> keys – a public &amp; a private key</a:t>
            </a:r>
            <a:endParaRPr lang="en-AU" sz="1700" dirty="0"/>
          </a:p>
          <a:p>
            <a:pPr lvl="1"/>
            <a:r>
              <a:rPr lang="en-AU" sz="1700" b="1" dirty="0"/>
              <a:t>asymmetric</a:t>
            </a:r>
            <a:r>
              <a:rPr lang="en-AU" sz="1700" dirty="0"/>
              <a:t> since parties are </a:t>
            </a:r>
            <a:r>
              <a:rPr lang="en-AU" sz="1700" b="1" dirty="0"/>
              <a:t>not</a:t>
            </a:r>
            <a:r>
              <a:rPr lang="en-AU" sz="1700" dirty="0"/>
              <a:t> equal </a:t>
            </a:r>
          </a:p>
          <a:p>
            <a:pPr lvl="1"/>
            <a:r>
              <a:rPr lang="en-AU" sz="1700" dirty="0"/>
              <a:t>uses clever application of number theoretic concepts to function</a:t>
            </a:r>
          </a:p>
          <a:p>
            <a:pPr lvl="1"/>
            <a:r>
              <a:rPr lang="en-US" sz="1700" dirty="0"/>
              <a:t>complements </a:t>
            </a:r>
            <a:r>
              <a:rPr lang="en-US" sz="1700" b="1" dirty="0"/>
              <a:t>rather than</a:t>
            </a:r>
            <a:r>
              <a:rPr lang="en-US" sz="1700" dirty="0"/>
              <a:t> replaces private key cryptography as we will introduce.</a:t>
            </a:r>
          </a:p>
          <a:p>
            <a:pPr eaLnBrk="1" hangingPunct="1"/>
            <a:r>
              <a:rPr lang="en-US" sz="2100" dirty="0"/>
              <a:t>developed to address two key issues:</a:t>
            </a:r>
          </a:p>
          <a:p>
            <a:pPr lvl="1" eaLnBrk="1" hangingPunct="1"/>
            <a:r>
              <a:rPr lang="en-US" sz="2100" b="1" dirty="0">
                <a:ea typeface="ＭＳ Ｐゴシック" pitchFamily="-107" charset="-128"/>
              </a:rPr>
              <a:t>key distribution</a:t>
            </a:r>
            <a:r>
              <a:rPr lang="en-US" sz="2100" dirty="0">
                <a:ea typeface="ＭＳ Ｐゴシック" pitchFamily="-107" charset="-128"/>
              </a:rPr>
              <a:t> – how to have secure communications in general without having to trust a key distribution center with your key</a:t>
            </a:r>
          </a:p>
          <a:p>
            <a:pPr lvl="1" eaLnBrk="1" hangingPunct="1"/>
            <a:r>
              <a:rPr lang="en-US" sz="2100" b="1" dirty="0">
                <a:ea typeface="ＭＳ Ｐゴシック" pitchFamily="-107" charset="-128"/>
              </a:rPr>
              <a:t>digital signatures</a:t>
            </a:r>
            <a:r>
              <a:rPr lang="en-US" sz="2100" dirty="0">
                <a:ea typeface="ＭＳ Ｐゴシック" pitchFamily="-107" charset="-128"/>
              </a:rPr>
              <a:t> – how to verify a message comes intact from the claimed sender</a:t>
            </a:r>
          </a:p>
          <a:p>
            <a:pPr lvl="1"/>
            <a:endParaRPr lang="en-AU" sz="1700" dirty="0"/>
          </a:p>
          <a:p>
            <a:endParaRPr lang="en-US" dirty="0"/>
          </a:p>
        </p:txBody>
      </p:sp>
    </p:spTree>
    <p:extLst>
      <p:ext uri="{BB962C8B-B14F-4D97-AF65-F5344CB8AC3E}">
        <p14:creationId xmlns:p14="http://schemas.microsoft.com/office/powerpoint/2010/main" val="540073608"/>
      </p:ext>
    </p:extLst>
  </p:cSld>
  <p:clrMapOvr>
    <a:masterClrMapping/>
  </p:clrMapOvr>
</p:sld>
</file>

<file path=ppt/theme/theme1.xml><?xml version="1.0" encoding="utf-8"?>
<a:theme xmlns:a="http://schemas.openxmlformats.org/drawingml/2006/main" name="InterweaveVTI">
  <a:themeElements>
    <a:clrScheme name="AnalogousFromDarkSeedLeftStep">
      <a:dk1>
        <a:srgbClr val="000000"/>
      </a:dk1>
      <a:lt1>
        <a:srgbClr val="FFFFFF"/>
      </a:lt1>
      <a:dk2>
        <a:srgbClr val="1B2B30"/>
      </a:dk2>
      <a:lt2>
        <a:srgbClr val="F0F3F2"/>
      </a:lt2>
      <a:accent1>
        <a:srgbClr val="C34D80"/>
      </a:accent1>
      <a:accent2>
        <a:srgbClr val="B13B9F"/>
      </a:accent2>
      <a:accent3>
        <a:srgbClr val="A44DC3"/>
      </a:accent3>
      <a:accent4>
        <a:srgbClr val="6641B4"/>
      </a:accent4>
      <a:accent5>
        <a:srgbClr val="4D58C3"/>
      </a:accent5>
      <a:accent6>
        <a:srgbClr val="3B78B1"/>
      </a:accent6>
      <a:hlink>
        <a:srgbClr val="483FBF"/>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2601</TotalTime>
  <Words>7207</Words>
  <Application>Microsoft Office PowerPoint</Application>
  <PresentationFormat>Widescreen</PresentationFormat>
  <Paragraphs>700</Paragraphs>
  <Slides>58</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58</vt:i4>
      </vt:variant>
    </vt:vector>
  </HeadingPairs>
  <TitlesOfParts>
    <vt:vector size="69" baseType="lpstr">
      <vt:lpstr>ＭＳ Ｐゴシック</vt:lpstr>
      <vt:lpstr>Arial</vt:lpstr>
      <vt:lpstr>Calibri</vt:lpstr>
      <vt:lpstr>Century Gothic</vt:lpstr>
      <vt:lpstr>Courier New</vt:lpstr>
      <vt:lpstr>Neue Haas Grotesk Text Pro</vt:lpstr>
      <vt:lpstr>Times</vt:lpstr>
      <vt:lpstr>Times New Roman</vt:lpstr>
      <vt:lpstr>Times-Roman</vt:lpstr>
      <vt:lpstr>Wingdings</vt:lpstr>
      <vt:lpstr>InterweaveVTI</vt:lpstr>
      <vt:lpstr>Security</vt:lpstr>
      <vt:lpstr>Triple-DES with Two-Keys</vt:lpstr>
      <vt:lpstr>Modes of Operation</vt:lpstr>
      <vt:lpstr>Electronic Codebook Book (ECB) </vt:lpstr>
      <vt:lpstr>Cipher Block Chaining (CBC) </vt:lpstr>
      <vt:lpstr>Stream Modes of Operation</vt:lpstr>
      <vt:lpstr>Random Numbers</vt:lpstr>
      <vt:lpstr>Cont.</vt:lpstr>
      <vt:lpstr>Private/Public Key Cryptography</vt:lpstr>
      <vt:lpstr>Cont. Public-Key Cryptography</vt:lpstr>
      <vt:lpstr>Cont. Public-Key Cryptography</vt:lpstr>
      <vt:lpstr>RSA</vt:lpstr>
      <vt:lpstr>Cont. RSA</vt:lpstr>
      <vt:lpstr>Example RSA Key Obtain (Simplified)</vt:lpstr>
      <vt:lpstr>Diffie-Hellman Key Exchange</vt:lpstr>
      <vt:lpstr>Diffie-Hellman Setup</vt:lpstr>
      <vt:lpstr>Cont. Diffie-Hellman</vt:lpstr>
      <vt:lpstr>Cont.</vt:lpstr>
      <vt:lpstr>Elliptic Curve Cryptography (ECC)</vt:lpstr>
      <vt:lpstr>ElGamal Cryptography</vt:lpstr>
      <vt:lpstr>Hash Functions</vt:lpstr>
      <vt:lpstr>Attacks on Hash Functions</vt:lpstr>
      <vt:lpstr>Message Authentication </vt:lpstr>
      <vt:lpstr>Message Security Requirements</vt:lpstr>
      <vt:lpstr>Cont. Message Security Requirements</vt:lpstr>
      <vt:lpstr>Message Authentication Code (MAC)</vt:lpstr>
      <vt:lpstr>MAC Generation and Verification</vt:lpstr>
      <vt:lpstr>Requirements for MACs</vt:lpstr>
      <vt:lpstr>Keyed Hash Functions as MACs</vt:lpstr>
      <vt:lpstr>Using Symmetric Ciphers for MACs</vt:lpstr>
      <vt:lpstr>Authenticated Encryption</vt:lpstr>
      <vt:lpstr>Authenticated Encryption Approaches</vt:lpstr>
      <vt:lpstr>Authenticated Encryption Approaches</vt:lpstr>
      <vt:lpstr>Digital Signatures </vt:lpstr>
      <vt:lpstr>Direct Digital Signatures</vt:lpstr>
      <vt:lpstr>Key Management and Distribution</vt:lpstr>
      <vt:lpstr>Key Hierarchy</vt:lpstr>
      <vt:lpstr>Distribution of Public Keys</vt:lpstr>
      <vt:lpstr>X.509 Authentication Service </vt:lpstr>
      <vt:lpstr>Obtaining a Certificate </vt:lpstr>
      <vt:lpstr>X.509 Version 3</vt:lpstr>
      <vt:lpstr>Web Traffic Security Approaches</vt:lpstr>
      <vt:lpstr>SSL (Secure Socket Layer)</vt:lpstr>
      <vt:lpstr>SSL Record Protocol Services</vt:lpstr>
      <vt:lpstr>SSL Protocols</vt:lpstr>
      <vt:lpstr>SSL Handshake Protocol</vt:lpstr>
      <vt:lpstr>Cryptographic Computations</vt:lpstr>
      <vt:lpstr>TLS (Transport Layer Security)</vt:lpstr>
      <vt:lpstr>HTTPS</vt:lpstr>
      <vt:lpstr>What is a Firewall?</vt:lpstr>
      <vt:lpstr>Types of Firewalls</vt:lpstr>
      <vt:lpstr>Cont. Types of Firewalls</vt:lpstr>
      <vt:lpstr>Cont. Types of Firewalls</vt:lpstr>
      <vt:lpstr>Host-Based Firewall</vt:lpstr>
      <vt:lpstr>Firewall Configurations</vt:lpstr>
      <vt:lpstr>Cont. Common Firewall Configurations</vt:lpstr>
      <vt:lpstr>Demilitarized Zone (DMZ) Networks </vt:lpstr>
      <vt:lpstr>A Distributed Firewall Configuration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dc:title>
  <dc:creator>abdalrhman mostafa</dc:creator>
  <cp:lastModifiedBy>abdalrhman mostafa</cp:lastModifiedBy>
  <cp:revision>151</cp:revision>
  <dcterms:created xsi:type="dcterms:W3CDTF">2024-01-11T17:46:26Z</dcterms:created>
  <dcterms:modified xsi:type="dcterms:W3CDTF">2024-01-13T13:12:04Z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2024-01-11T17:50:13Z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42f76cad-18cf-495e-96ec-bb2904dc68ba</vt:lpwstr>
  </property>
  <property fmtid="{D5CDD505-2E9C-101B-9397-08002B2CF9AE}" pid="7" name="MSIP_Label_defa4170-0d19-0005-0004-bc88714345d2_ActionId">
    <vt:lpwstr>badf492f-51de-4111-944d-078093bce131</vt:lpwstr>
  </property>
  <property fmtid="{D5CDD505-2E9C-101B-9397-08002B2CF9AE}" pid="8" name="MSIP_Label_defa4170-0d19-0005-0004-bc88714345d2_ContentBits">
    <vt:lpwstr>0</vt:lpwstr>
  </property>
</Properties>
</file>

<file path=docProps/thumbnail.jpeg>
</file>